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</p:sldIdLst>
  <p:sldSz cx="18288000" cy="10287000"/>
  <p:notesSz cx="6858000" cy="9144000"/>
  <p:embeddedFontLst>
    <p:embeddedFont>
      <p:font typeface="Poppins" panose="00000500000000000000"/>
      <p:regular r:id="rId13"/>
    </p:embeddedFont>
    <p:embeddedFont>
      <p:font typeface="Poppins Bold" panose="00000800000000000000"/>
      <p:bold r:id="rId14"/>
    </p:embeddedFont>
    <p:embeddedFont>
      <p:font typeface="Poppins Semi-Bold" panose="00000700000000000000"/>
      <p:bold r:id="rId15"/>
    </p:embeddedFont>
    <p:embeddedFont>
      <p:font typeface="Times New Roman Bold" panose="02030802070405020303"/>
      <p:bold r:id="rId16"/>
    </p:embeddedFont>
    <p:embeddedFont>
      <p:font typeface="Arial Bold" panose="020B0802020202020204"/>
      <p:bold r:id="rId17"/>
    </p:embeddedFont>
    <p:embeddedFont>
      <p:font typeface="Poppins Italics" panose="00000500000000000000"/>
      <p:italic r:id="rId18"/>
    </p:embeddedFont>
    <p:embeddedFont>
      <p:font typeface="Times New Roman Bold Italics" panose="02030802070405090303"/>
      <p:boldItalic r:id="rId19"/>
    </p:embeddedFont>
    <p:embeddedFont>
      <p:font typeface="Arial Italics" panose="020B0502020202090204"/>
      <p:italic r:id="rId20"/>
    </p:embeddedFont>
    <p:embeddedFont>
      <p:font typeface="Arial Bold Italics" panose="020B0802020202090204"/>
      <p:boldItalic r:id="rId21"/>
    </p:embeddedFont>
    <p:embeddedFont>
      <p:font typeface="Calibri" panose="020F050202020403020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font" Target="fonts/font13.fntdata"/><Relationship Id="rId24" Type="http://schemas.openxmlformats.org/officeDocument/2006/relationships/font" Target="fonts/font12.fntdata"/><Relationship Id="rId23" Type="http://schemas.openxmlformats.org/officeDocument/2006/relationships/font" Target="fonts/font11.fntdata"/><Relationship Id="rId22" Type="http://schemas.openxmlformats.org/officeDocument/2006/relationships/font" Target="fonts/font10.fntdata"/><Relationship Id="rId21" Type="http://schemas.openxmlformats.org/officeDocument/2006/relationships/font" Target="fonts/font9.fntdata"/><Relationship Id="rId20" Type="http://schemas.openxmlformats.org/officeDocument/2006/relationships/font" Target="fonts/font8.fntdata"/><Relationship Id="rId2" Type="http://schemas.openxmlformats.org/officeDocument/2006/relationships/theme" Target="theme/theme1.xml"/><Relationship Id="rId19" Type="http://schemas.openxmlformats.org/officeDocument/2006/relationships/font" Target="fonts/font7.fntdata"/><Relationship Id="rId18" Type="http://schemas.openxmlformats.org/officeDocument/2006/relationships/font" Target="fonts/font6.fntdata"/><Relationship Id="rId17" Type="http://schemas.openxmlformats.org/officeDocument/2006/relationships/font" Target="fonts/font5.fntdata"/><Relationship Id="rId16" Type="http://schemas.openxmlformats.org/officeDocument/2006/relationships/font" Target="fonts/font4.fntdata"/><Relationship Id="rId15" Type="http://schemas.openxmlformats.org/officeDocument/2006/relationships/font" Target="fonts/font3.fntdata"/><Relationship Id="rId14" Type="http://schemas.openxmlformats.org/officeDocument/2006/relationships/font" Target="fonts/font2.fntdata"/><Relationship Id="rId13" Type="http://schemas.openxmlformats.org/officeDocument/2006/relationships/font" Target="fonts/font1.fntdata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9.png"/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tags" Target="../tags/tag2.xml"/><Relationship Id="rId7" Type="http://schemas.microsoft.com/office/2007/relationships/media" Target="../media/media2.mp4"/><Relationship Id="rId6" Type="http://schemas.openxmlformats.org/officeDocument/2006/relationships/video" Target="../media/media2.mp4"/><Relationship Id="rId5" Type="http://schemas.openxmlformats.org/officeDocument/2006/relationships/image" Target="../media/image21.png"/><Relationship Id="rId4" Type="http://schemas.openxmlformats.org/officeDocument/2006/relationships/tags" Target="../tags/tag1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0" Type="http://schemas.openxmlformats.org/officeDocument/2006/relationships/notesSlide" Target="../notesSlides/notesSlide5.xml"/><Relationship Id="rId1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3067">
            <a:off x="6591039" y="9253538"/>
            <a:ext cx="10673025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0">
            <a:off x="12891654" y="8416712"/>
            <a:ext cx="4367646" cy="460588"/>
            <a:chOff x="0" y="0"/>
            <a:chExt cx="5823528" cy="6141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23585" cy="614172"/>
            </a:xfrm>
            <a:custGeom>
              <a:avLst/>
              <a:gdLst/>
              <a:ahLst/>
              <a:cxnLst/>
              <a:rect l="l" t="t" r="r" b="b"/>
              <a:pathLst>
                <a:path w="5823585" h="614172">
                  <a:moveTo>
                    <a:pt x="0" y="0"/>
                  </a:moveTo>
                  <a:lnTo>
                    <a:pt x="5823585" y="0"/>
                  </a:lnTo>
                  <a:lnTo>
                    <a:pt x="5823585" y="614172"/>
                  </a:lnTo>
                  <a:lnTo>
                    <a:pt x="0" y="614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407" r="-406" b="8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0">
            <a:off x="677283" y="2370858"/>
            <a:ext cx="4367646" cy="460588"/>
            <a:chOff x="0" y="0"/>
            <a:chExt cx="5823528" cy="614117"/>
          </a:xfrm>
        </p:grpSpPr>
        <p:sp>
          <p:nvSpPr>
            <p:cNvPr id="6" name="Freeform 6"/>
            <p:cNvSpPr/>
            <p:nvPr/>
          </p:nvSpPr>
          <p:spPr>
            <a:xfrm flipH="1">
              <a:off x="0" y="0"/>
              <a:ext cx="5823585" cy="614172"/>
            </a:xfrm>
            <a:custGeom>
              <a:avLst/>
              <a:gdLst/>
              <a:ahLst/>
              <a:cxnLst/>
              <a:rect l="l" t="t" r="r" b="b"/>
              <a:pathLst>
                <a:path w="5823585" h="614172">
                  <a:moveTo>
                    <a:pt x="5823585" y="0"/>
                  </a:moveTo>
                  <a:lnTo>
                    <a:pt x="0" y="0"/>
                  </a:lnTo>
                  <a:lnTo>
                    <a:pt x="0" y="614172"/>
                  </a:lnTo>
                  <a:lnTo>
                    <a:pt x="5823585" y="614172"/>
                  </a:lnTo>
                  <a:lnTo>
                    <a:pt x="5823585" y="0"/>
                  </a:lnTo>
                  <a:close/>
                </a:path>
              </a:pathLst>
            </a:custGeom>
            <a:blipFill>
              <a:blip r:embed="rId1"/>
              <a:stretch>
                <a:fillRect l="-407" r="-406" b="8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0">
            <a:off x="1028700" y="9626430"/>
            <a:ext cx="244005" cy="189437"/>
            <a:chOff x="0" y="0"/>
            <a:chExt cx="325340" cy="25258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25374" cy="252603"/>
            </a:xfrm>
            <a:custGeom>
              <a:avLst/>
              <a:gdLst/>
              <a:ahLst/>
              <a:cxnLst/>
              <a:rect l="l" t="t" r="r" b="b"/>
              <a:pathLst>
                <a:path w="325374" h="252603">
                  <a:moveTo>
                    <a:pt x="0" y="0"/>
                  </a:moveTo>
                  <a:lnTo>
                    <a:pt x="325374" y="0"/>
                  </a:lnTo>
                  <a:lnTo>
                    <a:pt x="325374" y="252603"/>
                  </a:lnTo>
                  <a:lnTo>
                    <a:pt x="0" y="2526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05" r="10" b="-97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17015295" y="9626430"/>
            <a:ext cx="244005" cy="189437"/>
            <a:chOff x="0" y="0"/>
            <a:chExt cx="325340" cy="252583"/>
          </a:xfrm>
        </p:grpSpPr>
        <p:sp>
          <p:nvSpPr>
            <p:cNvPr id="10" name="Freeform 10"/>
            <p:cNvSpPr/>
            <p:nvPr/>
          </p:nvSpPr>
          <p:spPr>
            <a:xfrm flipH="1">
              <a:off x="0" y="0"/>
              <a:ext cx="325374" cy="252603"/>
            </a:xfrm>
            <a:custGeom>
              <a:avLst/>
              <a:gdLst/>
              <a:ahLst/>
              <a:cxnLst/>
              <a:rect l="l" t="t" r="r" b="b"/>
              <a:pathLst>
                <a:path w="325374" h="252603">
                  <a:moveTo>
                    <a:pt x="325374" y="0"/>
                  </a:moveTo>
                  <a:lnTo>
                    <a:pt x="0" y="0"/>
                  </a:lnTo>
                  <a:lnTo>
                    <a:pt x="0" y="252603"/>
                  </a:lnTo>
                  <a:lnTo>
                    <a:pt x="325374" y="252603"/>
                  </a:lnTo>
                  <a:lnTo>
                    <a:pt x="325374" y="0"/>
                  </a:lnTo>
                  <a:close/>
                </a:path>
              </a:pathLst>
            </a:custGeom>
            <a:blipFill>
              <a:blip r:embed="rId2"/>
              <a:stretch>
                <a:fillRect t="-105" r="10" b="-97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 rot="-10800000">
            <a:off x="17015295" y="1028700"/>
            <a:ext cx="244005" cy="189437"/>
            <a:chOff x="0" y="0"/>
            <a:chExt cx="325340" cy="25258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25374" cy="252603"/>
            </a:xfrm>
            <a:custGeom>
              <a:avLst/>
              <a:gdLst/>
              <a:ahLst/>
              <a:cxnLst/>
              <a:rect l="l" t="t" r="r" b="b"/>
              <a:pathLst>
                <a:path w="325374" h="252603">
                  <a:moveTo>
                    <a:pt x="0" y="0"/>
                  </a:moveTo>
                  <a:lnTo>
                    <a:pt x="325374" y="0"/>
                  </a:lnTo>
                  <a:lnTo>
                    <a:pt x="325374" y="252603"/>
                  </a:lnTo>
                  <a:lnTo>
                    <a:pt x="0" y="2526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05" r="10" b="-97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 rot="-10800000">
            <a:off x="1028700" y="1028700"/>
            <a:ext cx="244005" cy="189437"/>
            <a:chOff x="0" y="0"/>
            <a:chExt cx="325340" cy="252583"/>
          </a:xfrm>
        </p:grpSpPr>
        <p:sp>
          <p:nvSpPr>
            <p:cNvPr id="14" name="Freeform 14"/>
            <p:cNvSpPr/>
            <p:nvPr/>
          </p:nvSpPr>
          <p:spPr>
            <a:xfrm flipH="1">
              <a:off x="0" y="0"/>
              <a:ext cx="325374" cy="252603"/>
            </a:xfrm>
            <a:custGeom>
              <a:avLst/>
              <a:gdLst/>
              <a:ahLst/>
              <a:cxnLst/>
              <a:rect l="l" t="t" r="r" b="b"/>
              <a:pathLst>
                <a:path w="325374" h="252603">
                  <a:moveTo>
                    <a:pt x="325374" y="0"/>
                  </a:moveTo>
                  <a:lnTo>
                    <a:pt x="0" y="0"/>
                  </a:lnTo>
                  <a:lnTo>
                    <a:pt x="0" y="252603"/>
                  </a:lnTo>
                  <a:lnTo>
                    <a:pt x="325374" y="252603"/>
                  </a:lnTo>
                  <a:lnTo>
                    <a:pt x="325374" y="0"/>
                  </a:lnTo>
                  <a:close/>
                </a:path>
              </a:pathLst>
            </a:custGeom>
            <a:blipFill>
              <a:blip r:embed="rId2"/>
              <a:stretch>
                <a:fillRect t="-105" r="10" b="-97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3466866" y="275997"/>
            <a:ext cx="1973571" cy="1884279"/>
          </a:xfrm>
          <a:custGeom>
            <a:avLst/>
            <a:gdLst/>
            <a:ahLst/>
            <a:cxnLst/>
            <a:rect l="l" t="t" r="r" b="b"/>
            <a:pathLst>
              <a:path w="1973571" h="1884279">
                <a:moveTo>
                  <a:pt x="0" y="0"/>
                </a:moveTo>
                <a:lnTo>
                  <a:pt x="1973571" y="0"/>
                </a:lnTo>
                <a:lnTo>
                  <a:pt x="1973571" y="1884279"/>
                </a:lnTo>
                <a:lnTo>
                  <a:pt x="0" y="18842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 rot="0">
            <a:off x="3709894" y="379661"/>
            <a:ext cx="1487515" cy="1487515"/>
            <a:chOff x="0" y="0"/>
            <a:chExt cx="1983354" cy="198335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83359" cy="1983359"/>
            </a:xfrm>
            <a:custGeom>
              <a:avLst/>
              <a:gdLst/>
              <a:ahLst/>
              <a:cxnLst/>
              <a:rect l="l" t="t" r="r" b="b"/>
              <a:pathLst>
                <a:path w="1983359" h="1983359">
                  <a:moveTo>
                    <a:pt x="0" y="0"/>
                  </a:moveTo>
                  <a:lnTo>
                    <a:pt x="1983359" y="0"/>
                  </a:lnTo>
                  <a:lnTo>
                    <a:pt x="1983359" y="1983359"/>
                  </a:lnTo>
                  <a:lnTo>
                    <a:pt x="0" y="19833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 rot="0">
            <a:off x="9941041" y="759222"/>
            <a:ext cx="1102900" cy="1100895"/>
            <a:chOff x="0" y="0"/>
            <a:chExt cx="1470533" cy="146786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70533" cy="1467866"/>
            </a:xfrm>
            <a:custGeom>
              <a:avLst/>
              <a:gdLst/>
              <a:ahLst/>
              <a:cxnLst/>
              <a:rect l="l" t="t" r="r" b="b"/>
              <a:pathLst>
                <a:path w="1470533" h="1467866">
                  <a:moveTo>
                    <a:pt x="0" y="0"/>
                  </a:moveTo>
                  <a:lnTo>
                    <a:pt x="1470533" y="0"/>
                  </a:lnTo>
                  <a:lnTo>
                    <a:pt x="1470533" y="1467866"/>
                  </a:lnTo>
                  <a:lnTo>
                    <a:pt x="0" y="14678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0" r="-20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 rot="0">
            <a:off x="12113551" y="158952"/>
            <a:ext cx="2050862" cy="2050862"/>
            <a:chOff x="0" y="0"/>
            <a:chExt cx="2734483" cy="273448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734437" cy="2734564"/>
            </a:xfrm>
            <a:custGeom>
              <a:avLst/>
              <a:gdLst/>
              <a:ahLst/>
              <a:cxnLst/>
              <a:rect l="l" t="t" r="r" b="b"/>
              <a:pathLst>
                <a:path w="2734437" h="2734564">
                  <a:moveTo>
                    <a:pt x="0" y="1367282"/>
                  </a:moveTo>
                  <a:cubicBezTo>
                    <a:pt x="0" y="612140"/>
                    <a:pt x="612140" y="0"/>
                    <a:pt x="1367282" y="0"/>
                  </a:cubicBezTo>
                  <a:cubicBezTo>
                    <a:pt x="2122424" y="0"/>
                    <a:pt x="2734437" y="612140"/>
                    <a:pt x="2734437" y="1367282"/>
                  </a:cubicBezTo>
                  <a:cubicBezTo>
                    <a:pt x="2734437" y="2122424"/>
                    <a:pt x="2122297" y="2734564"/>
                    <a:pt x="1367155" y="2734564"/>
                  </a:cubicBezTo>
                  <a:cubicBezTo>
                    <a:pt x="612013" y="2734564"/>
                    <a:pt x="0" y="2122297"/>
                    <a:pt x="0" y="1367282"/>
                  </a:cubicBezTo>
                  <a:close/>
                </a:path>
              </a:pathLst>
            </a:custGeom>
            <a:blipFill>
              <a:blip r:embed="rId7"/>
              <a:stretch>
                <a:fillRect r="-1" b="2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 rot="0">
            <a:off x="5969788" y="2831446"/>
            <a:ext cx="6143763" cy="1675857"/>
            <a:chOff x="0" y="0"/>
            <a:chExt cx="8191684" cy="223447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91627" cy="2234438"/>
            </a:xfrm>
            <a:custGeom>
              <a:avLst/>
              <a:gdLst/>
              <a:ahLst/>
              <a:cxnLst/>
              <a:rect l="l" t="t" r="r" b="b"/>
              <a:pathLst>
                <a:path w="8191627" h="2234438">
                  <a:moveTo>
                    <a:pt x="0" y="0"/>
                  </a:moveTo>
                  <a:lnTo>
                    <a:pt x="8191627" y="0"/>
                  </a:lnTo>
                  <a:lnTo>
                    <a:pt x="8191627" y="2234438"/>
                  </a:lnTo>
                  <a:lnTo>
                    <a:pt x="0" y="2234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133304" b="-133306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5197409" y="6147230"/>
            <a:ext cx="7573371" cy="1693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15"/>
              </a:lnSpc>
            </a:pPr>
            <a:r>
              <a:rPr lang="en-US" sz="8165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5 ALIVE</a:t>
            </a:r>
            <a:endParaRPr lang="en-US" sz="8165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4270290" y="5836398"/>
            <a:ext cx="3161920" cy="2414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0"/>
              </a:lnSpc>
            </a:pPr>
            <a:r>
              <a:rPr lang="en-US" sz="29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TEAM MEMBERS:</a:t>
            </a:r>
            <a:endParaRPr lang="en-US" sz="29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4870"/>
              </a:lnSpc>
            </a:pPr>
            <a:r>
              <a:rPr lang="en-US" sz="29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Ruchitha K P</a:t>
            </a:r>
            <a:endParaRPr lang="en-US" sz="29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4870"/>
              </a:lnSpc>
            </a:pPr>
            <a:r>
              <a:rPr lang="en-US" sz="29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Adithya M P</a:t>
            </a:r>
            <a:endParaRPr lang="en-US" sz="29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  <a:p>
            <a:pPr algn="l">
              <a:lnSpc>
                <a:spcPts val="4870"/>
              </a:lnSpc>
            </a:pPr>
            <a:r>
              <a:rPr lang="en-US" sz="29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Tharun R</a:t>
            </a:r>
            <a:endParaRPr lang="en-US" sz="29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5779210" y="112789"/>
            <a:ext cx="3483459" cy="1971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40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THE NATIONAL COLLEGE </a:t>
            </a:r>
            <a:endParaRPr lang="en-US" sz="40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5760"/>
              </a:lnSpc>
            </a:pPr>
            <a:r>
              <a:rPr lang="en-US" sz="40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JAYANAGAR</a:t>
            </a:r>
            <a:endParaRPr lang="en-US" sz="40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grpSp>
        <p:nvGrpSpPr>
          <p:cNvPr id="27" name="Group 27"/>
          <p:cNvGrpSpPr/>
          <p:nvPr/>
        </p:nvGrpSpPr>
        <p:grpSpPr>
          <a:xfrm rot="0">
            <a:off x="2684463" y="6604430"/>
            <a:ext cx="2050862" cy="2050862"/>
            <a:chOff x="0" y="0"/>
            <a:chExt cx="2734483" cy="273448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734437" cy="2734564"/>
            </a:xfrm>
            <a:custGeom>
              <a:avLst/>
              <a:gdLst/>
              <a:ahLst/>
              <a:cxnLst/>
              <a:rect l="l" t="t" r="r" b="b"/>
              <a:pathLst>
                <a:path w="2734437" h="2734564">
                  <a:moveTo>
                    <a:pt x="0" y="1367282"/>
                  </a:moveTo>
                  <a:cubicBezTo>
                    <a:pt x="0" y="612140"/>
                    <a:pt x="612140" y="0"/>
                    <a:pt x="1367282" y="0"/>
                  </a:cubicBezTo>
                  <a:cubicBezTo>
                    <a:pt x="2122424" y="0"/>
                    <a:pt x="2734437" y="612140"/>
                    <a:pt x="2734437" y="1367282"/>
                  </a:cubicBezTo>
                  <a:cubicBezTo>
                    <a:pt x="2734437" y="2122424"/>
                    <a:pt x="2122297" y="2734564"/>
                    <a:pt x="1367155" y="2734564"/>
                  </a:cubicBezTo>
                  <a:cubicBezTo>
                    <a:pt x="612013" y="2734564"/>
                    <a:pt x="0" y="2122297"/>
                    <a:pt x="0" y="1367282"/>
                  </a:cubicBezTo>
                  <a:close/>
                </a:path>
              </a:pathLst>
            </a:custGeom>
            <a:blipFill>
              <a:blip r:embed="rId9"/>
              <a:stretch>
                <a:fillRect l="-2" r="-2"/>
              </a:stretch>
            </a:blipFill>
          </p:spPr>
        </p:sp>
      </p:grpSp>
      <p:sp>
        <p:nvSpPr>
          <p:cNvPr id="29" name="TextBox 29"/>
          <p:cNvSpPr txBox="1"/>
          <p:nvPr/>
        </p:nvSpPr>
        <p:spPr>
          <a:xfrm>
            <a:off x="5197409" y="4295775"/>
            <a:ext cx="7573371" cy="1693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15"/>
              </a:lnSpc>
            </a:pPr>
            <a:r>
              <a:rPr lang="en-US" sz="8165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TEAM NAME:</a:t>
            </a:r>
            <a:endParaRPr lang="en-US" sz="8165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67463" y="2650957"/>
            <a:ext cx="16240125" cy="9525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0">
            <a:off x="12969523" y="-1491023"/>
            <a:ext cx="6644838" cy="5199586"/>
            <a:chOff x="0" y="0"/>
            <a:chExt cx="9542616" cy="74670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542653" cy="7467092"/>
            </a:xfrm>
            <a:custGeom>
              <a:avLst/>
              <a:gdLst/>
              <a:ahLst/>
              <a:cxnLst/>
              <a:rect l="l" t="t" r="r" b="b"/>
              <a:pathLst>
                <a:path w="9542653" h="7467092">
                  <a:moveTo>
                    <a:pt x="0" y="0"/>
                  </a:moveTo>
                  <a:lnTo>
                    <a:pt x="9542653" y="0"/>
                  </a:lnTo>
                  <a:lnTo>
                    <a:pt x="9542653" y="7467092"/>
                  </a:lnTo>
                  <a:lnTo>
                    <a:pt x="0" y="7467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15" b="-15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0">
            <a:off x="1067463" y="2660482"/>
            <a:ext cx="2446839" cy="292865"/>
            <a:chOff x="0" y="0"/>
            <a:chExt cx="3262452" cy="3904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62503" cy="390525"/>
            </a:xfrm>
            <a:custGeom>
              <a:avLst/>
              <a:gdLst/>
              <a:ahLst/>
              <a:cxnLst/>
              <a:rect l="l" t="t" r="r" b="b"/>
              <a:pathLst>
                <a:path w="3262503" h="390525">
                  <a:moveTo>
                    <a:pt x="0" y="0"/>
                  </a:moveTo>
                  <a:lnTo>
                    <a:pt x="3262503" y="0"/>
                  </a:lnTo>
                  <a:lnTo>
                    <a:pt x="3262503" y="390525"/>
                  </a:lnTo>
                  <a:lnTo>
                    <a:pt x="0" y="390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8" r="-36" b="9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0">
            <a:off x="14154406" y="3708563"/>
            <a:ext cx="3745272" cy="2549715"/>
            <a:chOff x="0" y="0"/>
            <a:chExt cx="1193921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93921" cy="812800"/>
            </a:xfrm>
            <a:custGeom>
              <a:avLst/>
              <a:gdLst/>
              <a:ahLst/>
              <a:cxnLst/>
              <a:rect l="l" t="t" r="r" b="b"/>
              <a:pathLst>
                <a:path w="1193921" h="812800">
                  <a:moveTo>
                    <a:pt x="0" y="0"/>
                  </a:moveTo>
                  <a:lnTo>
                    <a:pt x="1193921" y="0"/>
                  </a:lnTo>
                  <a:lnTo>
                    <a:pt x="1193921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3690" r="-3690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14419306" y="6888824"/>
            <a:ext cx="3745272" cy="2332479"/>
            <a:chOff x="0" y="0"/>
            <a:chExt cx="1193921" cy="74354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93921" cy="743549"/>
            </a:xfrm>
            <a:custGeom>
              <a:avLst/>
              <a:gdLst/>
              <a:ahLst/>
              <a:cxnLst/>
              <a:rect l="l" t="t" r="r" b="b"/>
              <a:pathLst>
                <a:path w="1193921" h="743549">
                  <a:moveTo>
                    <a:pt x="0" y="0"/>
                  </a:moveTo>
                  <a:lnTo>
                    <a:pt x="1193921" y="0"/>
                  </a:lnTo>
                  <a:lnTo>
                    <a:pt x="1193921" y="743549"/>
                  </a:lnTo>
                  <a:lnTo>
                    <a:pt x="0" y="743549"/>
                  </a:lnTo>
                  <a:close/>
                </a:path>
              </a:pathLst>
            </a:custGeom>
            <a:blipFill>
              <a:blip r:embed="rId4"/>
              <a:stretch>
                <a:fillRect t="-7640" b="-7640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2154600" y="6258278"/>
            <a:ext cx="4762076" cy="2752721"/>
          </a:xfrm>
          <a:custGeom>
            <a:avLst/>
            <a:gdLst/>
            <a:ahLst/>
            <a:cxnLst/>
            <a:rect l="l" t="t" r="r" b="b"/>
            <a:pathLst>
              <a:path w="4762076" h="2752721">
                <a:moveTo>
                  <a:pt x="0" y="0"/>
                </a:moveTo>
                <a:lnTo>
                  <a:pt x="4762076" y="0"/>
                </a:lnTo>
                <a:lnTo>
                  <a:pt x="4762076" y="2752721"/>
                </a:lnTo>
                <a:lnTo>
                  <a:pt x="0" y="27527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665" b="-7665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191017" y="4321810"/>
            <a:ext cx="4942134" cy="3042551"/>
          </a:xfrm>
          <a:custGeom>
            <a:avLst/>
            <a:gdLst/>
            <a:ahLst/>
            <a:cxnLst/>
            <a:rect l="l" t="t" r="r" b="b"/>
            <a:pathLst>
              <a:path w="4942134" h="3042551">
                <a:moveTo>
                  <a:pt x="0" y="0"/>
                </a:moveTo>
                <a:lnTo>
                  <a:pt x="4942134" y="0"/>
                </a:lnTo>
                <a:lnTo>
                  <a:pt x="4942134" y="3042551"/>
                </a:lnTo>
                <a:lnTo>
                  <a:pt x="0" y="30425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4255135"/>
            <a:ext cx="6141061" cy="2101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THE TRAP OF TODAY'S ASSISTANTS:</a:t>
            </a:r>
            <a:endParaRPr lang="en-US" sz="24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518160" lvl="1" indent="-259080" algn="l">
              <a:lnSpc>
                <a:spcPts val="3360"/>
              </a:lnSpc>
              <a:buAutoNum type="arabicPeriod"/>
            </a:pPr>
            <a:r>
              <a:rPr lang="en-US" sz="2400" b="1">
                <a:solidFill>
                  <a:srgbClr val="000000"/>
                </a:solidFill>
                <a:latin typeface="Poppins Semi-Bold" panose="00000700000000000000"/>
                <a:ea typeface="Poppins Semi-Bold" panose="00000700000000000000"/>
                <a:cs typeface="Poppins Semi-Bold" panose="00000700000000000000"/>
                <a:sym typeface="Poppins Semi-Bold" panose="00000700000000000000"/>
              </a:rPr>
              <a:t> </a:t>
            </a:r>
            <a:r>
              <a:rPr lang="en-US" sz="24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Not </a:t>
            </a:r>
            <a:r>
              <a:rPr lang="en-US" sz="24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Passive </a:t>
            </a:r>
            <a:r>
              <a:rPr lang="en-US" sz="24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(Waits for commands)</a:t>
            </a:r>
            <a:endParaRPr lang="en-US" sz="24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518160" lvl="1" indent="-259080" algn="l">
              <a:lnSpc>
                <a:spcPts val="3360"/>
              </a:lnSpc>
              <a:buAutoNum type="arabicPeriod"/>
            </a:pPr>
            <a:r>
              <a:rPr lang="en-US" sz="24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Always Forgetful </a:t>
            </a:r>
            <a:r>
              <a:rPr lang="en-US" sz="24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(Resets daily)</a:t>
            </a:r>
            <a:endParaRPr lang="en-US" sz="24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518160" lvl="1" indent="-259080" algn="l">
              <a:lnSpc>
                <a:spcPts val="3360"/>
              </a:lnSpc>
              <a:buAutoNum type="arabicPeriod"/>
            </a:pPr>
            <a:r>
              <a:rPr lang="en-US" sz="24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 Fragmented</a:t>
            </a:r>
            <a:r>
              <a:rPr lang="en-US" sz="24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(Can't connect apps)"</a:t>
            </a:r>
            <a:endParaRPr lang="en-US" sz="24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ctr">
              <a:lnSpc>
                <a:spcPts val="3360"/>
              </a:lnSpc>
              <a:spcBef>
                <a:spcPct val="0"/>
              </a:spcBef>
            </a:pPr>
          </a:p>
        </p:txBody>
      </p:sp>
      <p:sp>
        <p:nvSpPr>
          <p:cNvPr id="14" name="TextBox 14"/>
          <p:cNvSpPr txBox="1"/>
          <p:nvPr/>
        </p:nvSpPr>
        <p:spPr>
          <a:xfrm>
            <a:off x="249020" y="9259404"/>
            <a:ext cx="17915558" cy="618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000000"/>
                </a:solidFill>
                <a:latin typeface="Times New Roman Bold" panose="02030802070405020303"/>
                <a:ea typeface="Times New Roman Bold" panose="02030802070405020303"/>
                <a:cs typeface="Times New Roman Bold" panose="02030802070405020303"/>
                <a:sym typeface="Times New Roman Bold" panose="02030802070405020303"/>
              </a:rPr>
              <a:t>"83% of professionals waste 3+ hours daily switching apps because assistants don't anticipate their needs."</a:t>
            </a:r>
            <a:endParaRPr lang="en-US" sz="3200" b="1">
              <a:solidFill>
                <a:srgbClr val="000000"/>
              </a:solidFill>
              <a:latin typeface="Times New Roman Bold" panose="02030802070405020303"/>
              <a:ea typeface="Times New Roman Bold" panose="02030802070405020303"/>
              <a:cs typeface="Times New Roman Bold" panose="02030802070405020303"/>
              <a:sym typeface="Times New Roman Bold" panose="02030802070405020303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8700" y="944610"/>
            <a:ext cx="8964007" cy="1256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45"/>
              </a:lnSpc>
            </a:pPr>
            <a:r>
              <a:rPr lang="en-US" sz="61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PROBLEM STATEMENT </a:t>
            </a:r>
            <a:endParaRPr lang="en-US" sz="61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93074" y="446728"/>
            <a:ext cx="4042564" cy="374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50"/>
              </a:lnSpc>
            </a:pPr>
            <a:r>
              <a:rPr lang="en-US" sz="1400" b="1">
                <a:solidFill>
                  <a:srgbClr val="000000"/>
                </a:solidFill>
                <a:latin typeface="Arial Bold" panose="020B0802020202020204"/>
                <a:ea typeface="Arial Bold" panose="020B0802020202020204"/>
                <a:cs typeface="Arial Bold" panose="020B0802020202020204"/>
                <a:sym typeface="Arial Bold" panose="020B0802020202020204"/>
              </a:rPr>
              <a:t>HACKADEMIA</a:t>
            </a:r>
            <a:endParaRPr lang="en-US" sz="1400" b="1">
              <a:solidFill>
                <a:srgbClr val="000000"/>
              </a:solidFill>
              <a:latin typeface="Arial Bold" panose="020B0802020202020204"/>
              <a:ea typeface="Arial Bold" panose="020B0802020202020204"/>
              <a:cs typeface="Arial Bold" panose="020B0802020202020204"/>
              <a:sym typeface="Arial Bold" panose="020B08020202020202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67463" y="3285490"/>
            <a:ext cx="10900825" cy="87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Arial Bold" panose="020B0802020202020204"/>
                <a:ea typeface="Arial Bold" panose="020B0802020202020204"/>
                <a:cs typeface="Arial Bold" panose="020B0802020202020204"/>
                <a:sym typeface="Arial Bold" panose="020B0802020202020204"/>
              </a:rPr>
              <a:t>"Current digital  assistants create more work than they save by waiting passively for commands."</a:t>
            </a:r>
            <a:endParaRPr lang="en-US" sz="2400" b="1">
              <a:solidFill>
                <a:srgbClr val="000000"/>
              </a:solidFill>
              <a:latin typeface="Arial Bold" panose="020B0802020202020204"/>
              <a:ea typeface="Arial Bold" panose="020B0802020202020204"/>
              <a:cs typeface="Arial Bold" panose="020B0802020202020204"/>
              <a:sym typeface="Arial Bold" panose="020B080202020202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3937" y="1893965"/>
            <a:ext cx="16240125" cy="9525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1320931">
            <a:off x="13996737" y="-2533285"/>
            <a:ext cx="5208294" cy="5533380"/>
            <a:chOff x="0" y="0"/>
            <a:chExt cx="7376504" cy="78369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376541" cy="7836916"/>
            </a:xfrm>
            <a:custGeom>
              <a:avLst/>
              <a:gdLst/>
              <a:ahLst/>
              <a:cxnLst/>
              <a:rect l="l" t="t" r="r" b="b"/>
              <a:pathLst>
                <a:path w="7376541" h="7836916">
                  <a:moveTo>
                    <a:pt x="0" y="0"/>
                  </a:moveTo>
                  <a:lnTo>
                    <a:pt x="7376541" y="0"/>
                  </a:lnTo>
                  <a:lnTo>
                    <a:pt x="7376541" y="7836916"/>
                  </a:lnTo>
                  <a:lnTo>
                    <a:pt x="0" y="78369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t="-34" b="-34"/>
              </a:stretch>
            </a:blipFill>
          </p:spPr>
        </p:sp>
      </p:grp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023938" y="2812832"/>
          <a:ext cx="16740670" cy="3273169"/>
        </p:xfrm>
        <a:graphic>
          <a:graphicData uri="http://schemas.openxmlformats.org/drawingml/2006/table">
            <a:tbl>
              <a:tblPr/>
              <a:tblGrid>
                <a:gridCol w="4786670"/>
                <a:gridCol w="6216899"/>
                <a:gridCol w="5737101"/>
              </a:tblGrid>
              <a:tr h="722788">
                <a:tc>
                  <a:txBody>
                    <a:bodyPr rtlCol="0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0953">
                <a:tc>
                  <a:txBody>
                    <a:bodyPr rtlCol="0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7678">
                <a:tc>
                  <a:txBody>
                    <a:bodyPr rtlCol="0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1750">
                <a:tc>
                  <a:txBody>
                    <a:bodyPr rtlCol="0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rtlCol="0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t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Freeform 6"/>
          <p:cNvSpPr/>
          <p:nvPr/>
        </p:nvSpPr>
        <p:spPr>
          <a:xfrm>
            <a:off x="13348739" y="6305184"/>
            <a:ext cx="4439055" cy="2953116"/>
          </a:xfrm>
          <a:custGeom>
            <a:avLst/>
            <a:gdLst/>
            <a:ahLst/>
            <a:cxnLst/>
            <a:rect l="l" t="t" r="r" b="b"/>
            <a:pathLst>
              <a:path w="4439055" h="2953116">
                <a:moveTo>
                  <a:pt x="0" y="0"/>
                </a:moveTo>
                <a:lnTo>
                  <a:pt x="4439055" y="0"/>
                </a:lnTo>
                <a:lnTo>
                  <a:pt x="4439055" y="2953116"/>
                </a:lnTo>
                <a:lnTo>
                  <a:pt x="0" y="29531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4" b="-7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09184" y="6499999"/>
            <a:ext cx="7002980" cy="2448276"/>
          </a:xfrm>
          <a:custGeom>
            <a:avLst/>
            <a:gdLst/>
            <a:ahLst/>
            <a:cxnLst/>
            <a:rect l="l" t="t" r="r" b="b"/>
            <a:pathLst>
              <a:path w="7002980" h="2448276">
                <a:moveTo>
                  <a:pt x="0" y="0"/>
                </a:moveTo>
                <a:lnTo>
                  <a:pt x="7002980" y="0"/>
                </a:lnTo>
                <a:lnTo>
                  <a:pt x="7002980" y="2448275"/>
                </a:lnTo>
                <a:lnTo>
                  <a:pt x="0" y="24482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7576" b="-17576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369977" y="6499999"/>
            <a:ext cx="2448276" cy="2448276"/>
          </a:xfrm>
          <a:custGeom>
            <a:avLst/>
            <a:gdLst/>
            <a:ahLst/>
            <a:cxnLst/>
            <a:rect l="l" t="t" r="r" b="b"/>
            <a:pathLst>
              <a:path w="2448276" h="2448276">
                <a:moveTo>
                  <a:pt x="0" y="0"/>
                </a:moveTo>
                <a:lnTo>
                  <a:pt x="2448276" y="0"/>
                </a:lnTo>
                <a:lnTo>
                  <a:pt x="2448276" y="2448275"/>
                </a:lnTo>
                <a:lnTo>
                  <a:pt x="0" y="24482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81137" y="586074"/>
            <a:ext cx="3827003" cy="902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5"/>
              </a:lnSpc>
            </a:pPr>
            <a:r>
              <a:rPr lang="en-US" sz="61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SOLUTION </a:t>
            </a:r>
            <a:endParaRPr lang="en-US" sz="61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0" y="-1418"/>
            <a:ext cx="1409070" cy="305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50"/>
              </a:lnSpc>
            </a:pPr>
            <a:r>
              <a:rPr lang="en-US" sz="1400" b="1">
                <a:solidFill>
                  <a:srgbClr val="000000"/>
                </a:solidFill>
                <a:latin typeface="Arial Bold" panose="020B0802020202020204"/>
                <a:ea typeface="Arial Bold" panose="020B0802020202020204"/>
                <a:cs typeface="Arial Bold" panose="020B0802020202020204"/>
                <a:sym typeface="Arial Bold" panose="020B0802020202020204"/>
              </a:rPr>
              <a:t>HACKADEMIA</a:t>
            </a:r>
            <a:endParaRPr lang="en-US" sz="1400" b="1">
              <a:solidFill>
                <a:srgbClr val="000000"/>
              </a:solidFill>
              <a:latin typeface="Arial Bold" panose="020B0802020202020204"/>
              <a:ea typeface="Arial Bold" panose="020B0802020202020204"/>
              <a:cs typeface="Arial Bold" panose="020B0802020202020204"/>
              <a:sym typeface="Arial Bold" panose="020B0802020202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81137" y="1951564"/>
            <a:ext cx="947525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Smart Pro Assistant – From Wrist to Workspace</a:t>
            </a:r>
            <a:endParaRPr lang="en-US" sz="30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831282" y="2911707"/>
            <a:ext cx="989112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Poppins Semi-Bold" panose="00000700000000000000"/>
                <a:ea typeface="Poppins Semi-Bold" panose="00000700000000000000"/>
                <a:cs typeface="Poppins Semi-Bold" panose="00000700000000000000"/>
                <a:sym typeface="Poppins Semi-Bold" panose="00000700000000000000"/>
              </a:rPr>
              <a:t>Feature</a:t>
            </a:r>
            <a:endParaRPr lang="en-US" sz="2000" b="1">
              <a:solidFill>
                <a:srgbClr val="000000"/>
              </a:solidFill>
              <a:latin typeface="Poppins Semi-Bold" panose="00000700000000000000"/>
              <a:ea typeface="Poppins Semi-Bold" panose="00000700000000000000"/>
              <a:cs typeface="Poppins Semi-Bold" panose="00000700000000000000"/>
              <a:sym typeface="Poppins Semi-Bold" panose="000007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433693" y="2911707"/>
            <a:ext cx="284470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Poppins Semi-Bold" panose="00000700000000000000"/>
                <a:ea typeface="Poppins Semi-Bold" panose="00000700000000000000"/>
                <a:cs typeface="Poppins Semi-Bold" panose="00000700000000000000"/>
                <a:sym typeface="Poppins Semi-Bold" panose="00000700000000000000"/>
              </a:rPr>
              <a:t>Technical Explanation</a:t>
            </a:r>
            <a:endParaRPr lang="en-US" sz="2000" b="1">
              <a:solidFill>
                <a:srgbClr val="000000"/>
              </a:solidFill>
              <a:latin typeface="Poppins Semi-Bold" panose="00000700000000000000"/>
              <a:ea typeface="Poppins Semi-Bold" panose="00000700000000000000"/>
              <a:cs typeface="Poppins Semi-Bold" panose="00000700000000000000"/>
              <a:sym typeface="Poppins Semi-Bold" panose="000007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4031914" y="2911707"/>
            <a:ext cx="1536353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Poppins Semi-Bold" panose="00000700000000000000"/>
                <a:ea typeface="Poppins Semi-Bold" panose="00000700000000000000"/>
                <a:cs typeface="Poppins Semi-Bold" panose="00000700000000000000"/>
                <a:sym typeface="Poppins Semi-Bold" panose="00000700000000000000"/>
              </a:rPr>
              <a:t>User Benefit</a:t>
            </a:r>
            <a:endParaRPr lang="en-US" sz="2000" b="1">
              <a:solidFill>
                <a:srgbClr val="000000"/>
              </a:solidFill>
              <a:latin typeface="Poppins Semi-Bold" panose="00000700000000000000"/>
              <a:ea typeface="Poppins Semi-Bold" panose="00000700000000000000"/>
              <a:cs typeface="Poppins Semi-Bold" panose="00000700000000000000"/>
              <a:sym typeface="Poppins Semi-Bold" panose="000007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889820" y="4740588"/>
            <a:ext cx="2853928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b="1">
                <a:solidFill>
                  <a:srgbClr val="000000"/>
                </a:solidFill>
                <a:latin typeface="Poppins Semi-Bold" panose="00000700000000000000"/>
                <a:ea typeface="Poppins Semi-Bold" panose="00000700000000000000"/>
                <a:cs typeface="Poppins Semi-Bold" panose="00000700000000000000"/>
                <a:sym typeface="Poppins Semi-Bold" panose="00000700000000000000"/>
              </a:rPr>
              <a:t>2. Cross-Device Whispering</a:t>
            </a:r>
            <a:endParaRPr lang="en-US" sz="1600" b="1">
              <a:solidFill>
                <a:srgbClr val="000000"/>
              </a:solidFill>
              <a:latin typeface="Poppins Semi-Bold" panose="00000700000000000000"/>
              <a:ea typeface="Poppins Semi-Bold" panose="00000700000000000000"/>
              <a:cs typeface="Poppins Semi-Bold" panose="00000700000000000000"/>
              <a:sym typeface="Poppins Semi-Bold" panose="000007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39106" y="3859855"/>
            <a:ext cx="4520556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b="1">
                <a:solidFill>
                  <a:srgbClr val="000000"/>
                </a:solidFill>
                <a:latin typeface="Poppins Semi-Bold" panose="00000700000000000000"/>
                <a:ea typeface="Poppins Semi-Bold" panose="00000700000000000000"/>
                <a:cs typeface="Poppins Semi-Bold" panose="00000700000000000000"/>
                <a:sym typeface="Poppins Semi-Bold" panose="00000700000000000000"/>
              </a:rPr>
              <a:t>1. Voice-Activated Prediction</a:t>
            </a:r>
            <a:endParaRPr lang="en-US" sz="1600" b="1">
              <a:solidFill>
                <a:srgbClr val="000000"/>
              </a:solidFill>
              <a:latin typeface="Poppins Semi-Bold" panose="00000700000000000000"/>
              <a:ea typeface="Poppins Semi-Bold" panose="00000700000000000000"/>
              <a:cs typeface="Poppins Semi-Bold" panose="00000700000000000000"/>
              <a:sym typeface="Poppins Semi-Bold" panose="000007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067387" y="3603950"/>
            <a:ext cx="5732402" cy="55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On-device TensorFlow Lite processes smartwatch voice commands → syncs with cloud AI via WebSockets</a:t>
            </a:r>
            <a:endParaRPr lang="en-US" sz="16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209363" y="3603950"/>
            <a:ext cx="5227094" cy="55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"Say 'Prep for focus time' to your watch → laptop silences Slack + blocks calendar"</a:t>
            </a:r>
            <a:endParaRPr lang="en-US" sz="16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067387" y="4563435"/>
            <a:ext cx="5809945" cy="55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Federated learning (Flower Framework) shares </a:t>
            </a:r>
            <a:r>
              <a:rPr lang="en-US" sz="16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patterns (not raw data) between watch/phone/desktop</a:t>
            </a:r>
            <a:endParaRPr lang="en-US" sz="16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067387" y="5390510"/>
            <a:ext cx="5809945" cy="55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GPT-4 + custom intent engine filters irrelevant voice spam → triggers only high-probability actions</a:t>
            </a:r>
            <a:endParaRPr lang="en-US" sz="16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209363" y="4484683"/>
            <a:ext cx="5227094" cy="55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"Skips lunch on Thursdays? Watch whispers: 'Order salad?' → phone confirms → desktop blocks time"</a:t>
            </a:r>
            <a:endParaRPr lang="en-US" sz="16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209363" y="5367968"/>
            <a:ext cx="5227094" cy="55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"No 'Did you mean?' hell – hears 'Traffic check' → auto-reschedules if delay ≥87% likely"</a:t>
            </a:r>
            <a:endParaRPr lang="en-US" sz="16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889820" y="5528623"/>
            <a:ext cx="3019127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 b="1">
                <a:solidFill>
                  <a:srgbClr val="000000"/>
                </a:solidFill>
                <a:latin typeface="Poppins Semi-Bold" panose="00000700000000000000"/>
                <a:ea typeface="Poppins Semi-Bold" panose="00000700000000000000"/>
                <a:cs typeface="Poppins Semi-Bold" panose="00000700000000000000"/>
                <a:sym typeface="Poppins Semi-Bold" panose="00000700000000000000"/>
              </a:rPr>
              <a:t>3. Predictive Voice Guardrails</a:t>
            </a:r>
            <a:endParaRPr lang="en-US" sz="1600" b="1">
              <a:solidFill>
                <a:srgbClr val="000000"/>
              </a:solidFill>
              <a:latin typeface="Poppins Semi-Bold" panose="00000700000000000000"/>
              <a:ea typeface="Poppins Semi-Bold" panose="00000700000000000000"/>
              <a:cs typeface="Poppins Semi-Bold" panose="00000700000000000000"/>
              <a:sym typeface="Poppins Semi-Bold" panose="0000070000000000000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594791" y="9176874"/>
            <a:ext cx="13199363" cy="91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i="1">
                <a:solidFill>
                  <a:srgbClr val="000000"/>
                </a:solidFill>
                <a:latin typeface="Poppins Italics" panose="00000500000000000000"/>
                <a:ea typeface="Poppins Italics" panose="00000500000000000000"/>
                <a:cs typeface="Poppins Italics" panose="00000500000000000000"/>
                <a:sym typeface="Poppins Italics" panose="00000500000000000000"/>
              </a:rPr>
              <a:t>"Finally – an assistant that hears what you need, not just what you say.</a:t>
            </a:r>
            <a:endParaRPr lang="en-US" sz="2600" i="1">
              <a:solidFill>
                <a:srgbClr val="000000"/>
              </a:solidFill>
              <a:latin typeface="Poppins Italics" panose="00000500000000000000"/>
              <a:ea typeface="Poppins Italics" panose="00000500000000000000"/>
              <a:cs typeface="Poppins Italics" panose="00000500000000000000"/>
              <a:sym typeface="Poppins Italics" panose="00000500000000000000"/>
            </a:endParaRP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#NoMoreTalkingToWatchesLikeIdiots"</a:t>
            </a:r>
            <a:endParaRPr lang="en-US" sz="2600" b="1">
              <a:solidFill>
                <a:srgbClr val="000000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98720" y="1866055"/>
            <a:ext cx="16240125" cy="9525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223185">
            <a:off x="12830630" y="-1876869"/>
            <a:ext cx="6639369" cy="4514771"/>
            <a:chOff x="0" y="0"/>
            <a:chExt cx="8852492" cy="60196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852535" cy="6019673"/>
            </a:xfrm>
            <a:custGeom>
              <a:avLst/>
              <a:gdLst/>
              <a:ahLst/>
              <a:cxnLst/>
              <a:rect l="l" t="t" r="r" b="b"/>
              <a:pathLst>
                <a:path w="8852535" h="6019673">
                  <a:moveTo>
                    <a:pt x="0" y="0"/>
                  </a:moveTo>
                  <a:lnTo>
                    <a:pt x="8852535" y="0"/>
                  </a:lnTo>
                  <a:lnTo>
                    <a:pt x="8852535" y="6019673"/>
                  </a:lnTo>
                  <a:lnTo>
                    <a:pt x="0" y="60196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25" r="-24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028700" y="678374"/>
            <a:ext cx="8782494" cy="902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5"/>
              </a:lnSpc>
            </a:pPr>
            <a:r>
              <a:rPr lang="en-US" sz="61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PROCESS/WORKFLOW </a:t>
            </a:r>
            <a:endParaRPr lang="en-US" sz="61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8700" y="285267"/>
            <a:ext cx="4042564" cy="374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50"/>
              </a:lnSpc>
            </a:pPr>
            <a:r>
              <a:rPr lang="en-US" sz="1400" b="1">
                <a:solidFill>
                  <a:srgbClr val="000000"/>
                </a:solidFill>
                <a:latin typeface="Arial Bold" panose="020B0802020202020204"/>
                <a:ea typeface="Arial Bold" panose="020B0802020202020204"/>
                <a:cs typeface="Arial Bold" panose="020B0802020202020204"/>
                <a:sym typeface="Arial Bold" panose="020B0802020202020204"/>
              </a:rPr>
              <a:t>HACKADEMIA</a:t>
            </a:r>
            <a:endParaRPr lang="en-US" sz="1400" b="1">
              <a:solidFill>
                <a:srgbClr val="000000"/>
              </a:solidFill>
              <a:latin typeface="Arial Bold" panose="020B0802020202020204"/>
              <a:ea typeface="Arial Bold" panose="020B0802020202020204"/>
              <a:cs typeface="Arial Bold" panose="020B0802020202020204"/>
              <a:sym typeface="Arial Bold" panose="020B0802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01062" y="1956542"/>
            <a:ext cx="13648327" cy="1331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Times New Roman Bold" panose="02030802070405020303"/>
                <a:ea typeface="Times New Roman Bold" panose="02030802070405020303"/>
                <a:cs typeface="Times New Roman Bold" panose="02030802070405020303"/>
                <a:sym typeface="Times New Roman Bold" panose="02030802070405020303"/>
              </a:rPr>
              <a:t>Smart Assistant Pro: Emphasizes user-facing functionality (Detection → Forecasting → Execution → Evolution)</a:t>
            </a:r>
            <a:endParaRPr lang="en-US" sz="3000" b="1">
              <a:solidFill>
                <a:srgbClr val="000000"/>
              </a:solidFill>
              <a:latin typeface="Times New Roman Bold" panose="02030802070405020303"/>
              <a:ea typeface="Times New Roman Bold" panose="02030802070405020303"/>
              <a:cs typeface="Times New Roman Bold" panose="02030802070405020303"/>
              <a:sym typeface="Times New Roman Bold" panose="02030802070405020303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298632" y="9556000"/>
            <a:ext cx="8687916" cy="618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80"/>
              </a:lnSpc>
              <a:spcBef>
                <a:spcPct val="0"/>
              </a:spcBef>
            </a:pPr>
            <a:r>
              <a:rPr lang="en-US" sz="3200" b="1" u="none" strike="noStrike">
                <a:solidFill>
                  <a:srgbClr val="000000"/>
                </a:solidFill>
                <a:latin typeface="Times New Roman Bold" panose="02030802070405020303"/>
                <a:ea typeface="Times New Roman Bold" panose="02030802070405020303"/>
                <a:cs typeface="Times New Roman Bold" panose="02030802070405020303"/>
                <a:sym typeface="Times New Roman Bold" panose="02030802070405020303"/>
              </a:rPr>
              <a:t>“Logic-powered. Magic-feeling. Memory optional.”</a:t>
            </a:r>
            <a:endParaRPr lang="en-US" sz="3200" b="1" u="none" strike="noStrike">
              <a:solidFill>
                <a:srgbClr val="000000"/>
              </a:solidFill>
              <a:latin typeface="Times New Roman Bold" panose="02030802070405020303"/>
              <a:ea typeface="Times New Roman Bold" panose="02030802070405020303"/>
              <a:cs typeface="Times New Roman Bold" panose="02030802070405020303"/>
              <a:sym typeface="Times New Roman Bold" panose="02030802070405020303"/>
            </a:endParaRPr>
          </a:p>
        </p:txBody>
      </p:sp>
      <p:pic>
        <p:nvPicPr>
          <p:cNvPr id="16" name="1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372600" y="3736975"/>
            <a:ext cx="7956550" cy="4784090"/>
          </a:xfrm>
          <a:prstGeom prst="rect">
            <a:avLst/>
          </a:prstGeom>
        </p:spPr>
      </p:pic>
      <p:pic>
        <p:nvPicPr>
          <p:cNvPr id="17" name="2">
            <a:hlinkClick r:id="" action="ppaction://media"/>
          </p:cNvPr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083945" y="3776980"/>
            <a:ext cx="7914005" cy="47440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 fullScrn="0">
              <p:cMediaNode>
                <p:cTn id="8" fill="hold" display="1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0796983">
            <a:off x="1205504" y="2268366"/>
            <a:ext cx="1628408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827137">
            <a:off x="14171064" y="-1452647"/>
            <a:ext cx="4167679" cy="4410243"/>
            <a:chOff x="0" y="0"/>
            <a:chExt cx="5556905" cy="588032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56885" cy="5880354"/>
            </a:xfrm>
            <a:custGeom>
              <a:avLst/>
              <a:gdLst/>
              <a:ahLst/>
              <a:cxnLst/>
              <a:rect l="l" t="t" r="r" b="b"/>
              <a:pathLst>
                <a:path w="5556885" h="5880354">
                  <a:moveTo>
                    <a:pt x="0" y="0"/>
                  </a:moveTo>
                  <a:lnTo>
                    <a:pt x="5556885" y="0"/>
                  </a:lnTo>
                  <a:lnTo>
                    <a:pt x="5556885" y="5880354"/>
                  </a:lnTo>
                  <a:lnTo>
                    <a:pt x="0" y="5880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 l="-25" r="-25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12691523" y="2412468"/>
            <a:ext cx="3503226" cy="369431"/>
            <a:chOff x="0" y="0"/>
            <a:chExt cx="4670968" cy="492575"/>
          </a:xfrm>
        </p:grpSpPr>
        <p:sp>
          <p:nvSpPr>
            <p:cNvPr id="6" name="Freeform 6"/>
            <p:cNvSpPr/>
            <p:nvPr/>
          </p:nvSpPr>
          <p:spPr>
            <a:xfrm flipH="1">
              <a:off x="0" y="0"/>
              <a:ext cx="4670933" cy="492633"/>
            </a:xfrm>
            <a:custGeom>
              <a:avLst/>
              <a:gdLst/>
              <a:ahLst/>
              <a:cxnLst/>
              <a:rect l="l" t="t" r="r" b="b"/>
              <a:pathLst>
                <a:path w="4670933" h="492633">
                  <a:moveTo>
                    <a:pt x="0" y="492633"/>
                  </a:moveTo>
                  <a:lnTo>
                    <a:pt x="4670933" y="492633"/>
                  </a:lnTo>
                  <a:lnTo>
                    <a:pt x="4670933" y="0"/>
                  </a:lnTo>
                  <a:lnTo>
                    <a:pt x="0" y="0"/>
                  </a:lnTo>
                  <a:lnTo>
                    <a:pt x="0" y="492633"/>
                  </a:lnTo>
                  <a:close/>
                </a:path>
              </a:pathLst>
            </a:custGeom>
            <a:blipFill>
              <a:blip r:embed="rId2"/>
              <a:stretch>
                <a:fillRect l="-407" r="-408" b="11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14545249" y="5334112"/>
            <a:ext cx="2714051" cy="2123569"/>
          </a:xfrm>
          <a:custGeom>
            <a:avLst/>
            <a:gdLst/>
            <a:ahLst/>
            <a:cxnLst/>
            <a:rect l="l" t="t" r="r" b="b"/>
            <a:pathLst>
              <a:path w="2714051" h="2123569">
                <a:moveTo>
                  <a:pt x="0" y="0"/>
                </a:moveTo>
                <a:lnTo>
                  <a:pt x="2714051" y="0"/>
                </a:lnTo>
                <a:lnTo>
                  <a:pt x="2714051" y="2123569"/>
                </a:lnTo>
                <a:lnTo>
                  <a:pt x="0" y="21235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303" r="-13135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216572" y="7099747"/>
            <a:ext cx="2659844" cy="2659844"/>
          </a:xfrm>
          <a:custGeom>
            <a:avLst/>
            <a:gdLst/>
            <a:ahLst/>
            <a:cxnLst/>
            <a:rect l="l" t="t" r="r" b="b"/>
            <a:pathLst>
              <a:path w="2659844" h="2659844">
                <a:moveTo>
                  <a:pt x="0" y="0"/>
                </a:moveTo>
                <a:lnTo>
                  <a:pt x="2659845" y="0"/>
                </a:lnTo>
                <a:lnTo>
                  <a:pt x="2659845" y="2659844"/>
                </a:lnTo>
                <a:lnTo>
                  <a:pt x="0" y="26598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443136" y="3187793"/>
            <a:ext cx="2704212" cy="1801681"/>
          </a:xfrm>
          <a:custGeom>
            <a:avLst/>
            <a:gdLst/>
            <a:ahLst/>
            <a:cxnLst/>
            <a:rect l="l" t="t" r="r" b="b"/>
            <a:pathLst>
              <a:path w="2704212" h="1801681">
                <a:moveTo>
                  <a:pt x="0" y="0"/>
                </a:moveTo>
                <a:lnTo>
                  <a:pt x="2704212" y="0"/>
                </a:lnTo>
                <a:lnTo>
                  <a:pt x="2704212" y="1801681"/>
                </a:lnTo>
                <a:lnTo>
                  <a:pt x="0" y="18016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545249" y="7731031"/>
            <a:ext cx="2704212" cy="2366382"/>
          </a:xfrm>
          <a:custGeom>
            <a:avLst/>
            <a:gdLst/>
            <a:ahLst/>
            <a:cxnLst/>
            <a:rect l="l" t="t" r="r" b="b"/>
            <a:pathLst>
              <a:path w="2704212" h="2366382">
                <a:moveTo>
                  <a:pt x="0" y="0"/>
                </a:moveTo>
                <a:lnTo>
                  <a:pt x="2704212" y="0"/>
                </a:lnTo>
                <a:lnTo>
                  <a:pt x="2704212" y="2366382"/>
                </a:lnTo>
                <a:lnTo>
                  <a:pt x="0" y="23663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7138" b="-7138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255995" y="3720958"/>
            <a:ext cx="4960577" cy="1060323"/>
          </a:xfrm>
          <a:custGeom>
            <a:avLst/>
            <a:gdLst/>
            <a:ahLst/>
            <a:cxnLst/>
            <a:rect l="l" t="t" r="r" b="b"/>
            <a:pathLst>
              <a:path w="4960577" h="1060323">
                <a:moveTo>
                  <a:pt x="0" y="0"/>
                </a:moveTo>
                <a:lnTo>
                  <a:pt x="4960577" y="0"/>
                </a:lnTo>
                <a:lnTo>
                  <a:pt x="4960577" y="1060323"/>
                </a:lnTo>
                <a:lnTo>
                  <a:pt x="0" y="10603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071006" y="3395584"/>
            <a:ext cx="1593890" cy="1593890"/>
          </a:xfrm>
          <a:custGeom>
            <a:avLst/>
            <a:gdLst/>
            <a:ahLst/>
            <a:cxnLst/>
            <a:rect l="l" t="t" r="r" b="b"/>
            <a:pathLst>
              <a:path w="1593890" h="1593890">
                <a:moveTo>
                  <a:pt x="0" y="0"/>
                </a:moveTo>
                <a:lnTo>
                  <a:pt x="1593890" y="0"/>
                </a:lnTo>
                <a:lnTo>
                  <a:pt x="1593890" y="1593890"/>
                </a:lnTo>
                <a:lnTo>
                  <a:pt x="0" y="15938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971550"/>
            <a:ext cx="9733543" cy="1264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0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TECH STACK </a:t>
            </a:r>
            <a:endParaRPr lang="en-US" sz="70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algn="l">
              <a:lnSpc>
                <a:spcPts val="1510"/>
              </a:lnSpc>
            </a:pPr>
          </a:p>
        </p:txBody>
      </p:sp>
      <p:sp>
        <p:nvSpPr>
          <p:cNvPr id="14" name="TextBox 14"/>
          <p:cNvSpPr txBox="1"/>
          <p:nvPr/>
        </p:nvSpPr>
        <p:spPr>
          <a:xfrm>
            <a:off x="871102" y="447294"/>
            <a:ext cx="1299033" cy="305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50"/>
              </a:lnSpc>
            </a:pPr>
            <a:r>
              <a:rPr lang="en-US" sz="1400" b="1">
                <a:solidFill>
                  <a:srgbClr val="000000"/>
                </a:solidFill>
                <a:latin typeface="Arial Bold" panose="020B0802020202020204"/>
                <a:ea typeface="Arial Bold" panose="020B0802020202020204"/>
                <a:cs typeface="Arial Bold" panose="020B0802020202020204"/>
                <a:sym typeface="Arial Bold" panose="020B0802020202020204"/>
              </a:rPr>
              <a:t>HACKADEMIA</a:t>
            </a:r>
            <a:endParaRPr lang="en-US" sz="1400" b="1">
              <a:solidFill>
                <a:srgbClr val="000000"/>
              </a:solidFill>
              <a:latin typeface="Arial Bold" panose="020B0802020202020204"/>
              <a:ea typeface="Arial Bold" panose="020B0802020202020204"/>
              <a:cs typeface="Arial Bold" panose="020B0802020202020204"/>
              <a:sym typeface="Arial Bold" panose="020B080202020202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114149" y="2400982"/>
            <a:ext cx="5031700" cy="520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0"/>
              </a:lnSpc>
              <a:spcBef>
                <a:spcPct val="0"/>
              </a:spcBef>
            </a:pPr>
            <a:r>
              <a:rPr lang="en-US" sz="2400" b="1" i="1">
                <a:solidFill>
                  <a:srgbClr val="000000"/>
                </a:solidFill>
                <a:latin typeface="Times New Roman Bold Italics" panose="02030802070405090303"/>
                <a:ea typeface="Times New Roman Bold Italics" panose="02030802070405090303"/>
                <a:cs typeface="Times New Roman Bold Italics" panose="02030802070405090303"/>
                <a:sym typeface="Times New Roman Bold Italics" panose="02030802070405090303"/>
              </a:rPr>
              <a:t>The Engine Behind Smart Assistant Pro</a:t>
            </a:r>
            <a:endParaRPr lang="en-US" sz="2400" b="1" i="1">
              <a:solidFill>
                <a:srgbClr val="000000"/>
              </a:solidFill>
              <a:latin typeface="Times New Roman Bold Italics" panose="02030802070405090303"/>
              <a:ea typeface="Times New Roman Bold Italics" panose="02030802070405090303"/>
              <a:cs typeface="Times New Roman Bold Italics" panose="02030802070405090303"/>
              <a:sym typeface="Times New Roman Bold Italics" panose="02030802070405090303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05507" y="3133646"/>
            <a:ext cx="4960577" cy="195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1600" b="1">
                <a:solidFill>
                  <a:srgbClr val="000000"/>
                </a:solidFill>
                <a:latin typeface="Arial Bold" panose="020B0802020202020204"/>
                <a:ea typeface="Arial Bold" panose="020B0802020202020204"/>
                <a:cs typeface="Arial Bold" panose="020B0802020202020204"/>
                <a:sym typeface="Arial Bold" panose="020B0802020202020204"/>
              </a:rPr>
              <a:t>AI BRAIN :</a:t>
            </a:r>
            <a:endParaRPr lang="en-US" sz="1600" b="1">
              <a:solidFill>
                <a:srgbClr val="000000"/>
              </a:solidFill>
              <a:latin typeface="Arial Bold" panose="020B0802020202020204"/>
              <a:ea typeface="Arial Bold" panose="020B0802020202020204"/>
              <a:cs typeface="Arial Bold" panose="020B0802020202020204"/>
              <a:sym typeface="Arial Bold" panose="020B0802020202020204"/>
            </a:endParaRPr>
          </a:p>
          <a:p>
            <a:pPr marL="302260" lvl="1" indent="-151130" algn="l">
              <a:lnSpc>
                <a:spcPts val="1680"/>
              </a:lnSpc>
              <a:buFont typeface="Arial" panose="020B0604020202020204"/>
              <a:buChar char="•"/>
            </a:pPr>
            <a:r>
              <a:rPr lang="en-US" sz="14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Predictive Intelligence Core</a:t>
            </a:r>
            <a:endParaRPr lang="en-US"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02260" lvl="1" indent="-151130" algn="l">
              <a:lnSpc>
                <a:spcPts val="1680"/>
              </a:lnSpc>
              <a:buFont typeface="Arial" panose="020B0604020202020204"/>
              <a:buChar char="•"/>
            </a:pPr>
            <a:r>
              <a:rPr lang="en-US" sz="14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Machine Learning: TensorFlow Lite (on-device models) + PyTorch (cloud training)</a:t>
            </a:r>
            <a:endParaRPr lang="en-US"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02260" lvl="1" indent="-151130" algn="l">
              <a:lnSpc>
                <a:spcPts val="1680"/>
              </a:lnSpc>
              <a:buFont typeface="Arial" panose="020B0604020202020204"/>
              <a:buChar char="•"/>
            </a:pPr>
            <a:r>
              <a:rPr lang="en-US" sz="14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Natural Language Processing: GPT-4 + Custom Intent Recognition Engine</a:t>
            </a:r>
            <a:endParaRPr lang="en-US"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02260" lvl="1" indent="-151130" algn="l">
              <a:lnSpc>
                <a:spcPts val="1680"/>
              </a:lnSpc>
              <a:buFont typeface="Arial" panose="020B0604020202020204"/>
              <a:buChar char="•"/>
            </a:pPr>
            <a:r>
              <a:rPr lang="en-US" sz="14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Time-Series Forecasting: Prophet + AutoML algorithms</a:t>
            </a:r>
            <a:endParaRPr lang="en-US"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02260" lvl="1" indent="-151130" algn="l">
              <a:lnSpc>
                <a:spcPts val="1680"/>
              </a:lnSpc>
              <a:buFont typeface="Arial" panose="020B0604020202020204"/>
              <a:buChar char="•"/>
            </a:pPr>
            <a:r>
              <a:rPr lang="en-US" sz="1400" i="1">
                <a:solidFill>
                  <a:srgbClr val="000000"/>
                </a:solidFill>
                <a:latin typeface="Arial Italics" panose="020B0502020202090204"/>
                <a:ea typeface="Arial Italics" panose="020B0502020202090204"/>
                <a:cs typeface="Arial Italics" panose="020B0502020202090204"/>
                <a:sym typeface="Arial Italics" panose="020B0502020202090204"/>
              </a:rPr>
              <a:t>"Learns your routines → Predicts needs before you ask"</a:t>
            </a:r>
            <a:endParaRPr lang="en-US" sz="1400" i="1">
              <a:solidFill>
                <a:srgbClr val="000000"/>
              </a:solidFill>
              <a:latin typeface="Arial Italics" panose="020B0502020202090204"/>
              <a:ea typeface="Arial Italics" panose="020B0502020202090204"/>
              <a:cs typeface="Arial Italics" panose="020B0502020202090204"/>
              <a:sym typeface="Arial Italics" panose="020B0502020202090204"/>
            </a:endParaRPr>
          </a:p>
          <a:p>
            <a:pPr algn="l">
              <a:lnSpc>
                <a:spcPts val="1680"/>
              </a:lnSpc>
            </a:pPr>
          </a:p>
        </p:txBody>
      </p:sp>
      <p:sp>
        <p:nvSpPr>
          <p:cNvPr id="17" name="TextBox 17"/>
          <p:cNvSpPr txBox="1"/>
          <p:nvPr/>
        </p:nvSpPr>
        <p:spPr>
          <a:xfrm>
            <a:off x="1205507" y="4951374"/>
            <a:ext cx="4960577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1600" b="1">
                <a:solidFill>
                  <a:srgbClr val="000000"/>
                </a:solidFill>
                <a:latin typeface="Arial Bold" panose="020B0802020202020204"/>
                <a:ea typeface="Arial Bold" panose="020B0802020202020204"/>
                <a:cs typeface="Arial Bold" panose="020B0802020202020204"/>
                <a:sym typeface="Arial Bold" panose="020B0802020202020204"/>
              </a:rPr>
              <a:t>INTEGRATION NERVES SYSTEM</a:t>
            </a:r>
            <a:r>
              <a:rPr lang="en-US" sz="1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:</a:t>
            </a:r>
            <a:endParaRPr lang="en-US" sz="16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02260" lvl="1" indent="-151130" algn="l">
              <a:lnSpc>
                <a:spcPts val="1680"/>
              </a:lnSpc>
              <a:buFont typeface="Arial" panose="020B0604020202020204"/>
              <a:buChar char="•"/>
            </a:pPr>
            <a:r>
              <a:rPr lang="en-US" sz="14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Seamless Ecosystem Connectivity</a:t>
            </a:r>
            <a:endParaRPr lang="en-US"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02260" lvl="1" indent="-151130" algn="l">
              <a:lnSpc>
                <a:spcPts val="1680"/>
              </a:lnSpc>
              <a:buFont typeface="Arial" panose="020B0604020202020204"/>
              <a:buChar char="•"/>
            </a:pPr>
            <a:r>
              <a:rPr lang="en-US" sz="14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GOOGLE APIS - CALENDAR • GMAIL • CONTACTS  </a:t>
            </a:r>
            <a:endParaRPr lang="en-US"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02260" lvl="1" indent="-151130" algn="l">
              <a:lnSpc>
                <a:spcPts val="1680"/>
              </a:lnSpc>
              <a:buFont typeface="Arial" panose="020B0604020202020204"/>
              <a:buChar char="•"/>
            </a:pPr>
            <a:r>
              <a:rPr lang="en-US" sz="14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TWILIO - WHATSAPP • SMS • VOICE  </a:t>
            </a:r>
            <a:endParaRPr lang="en-US"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02260" lvl="1" indent="-151130" algn="l">
              <a:lnSpc>
                <a:spcPts val="1680"/>
              </a:lnSpc>
              <a:buFont typeface="Arial" panose="020B0604020202020204"/>
              <a:buChar char="•"/>
            </a:pPr>
            <a:r>
              <a:rPr lang="en-US" sz="14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NOTION -TASKS • NOTES • DATABASES  </a:t>
            </a:r>
            <a:endParaRPr lang="en-US"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02260" lvl="1" indent="-151130" algn="l">
              <a:lnSpc>
                <a:spcPts val="1680"/>
              </a:lnSpc>
              <a:buFont typeface="Arial" panose="020B0604020202020204"/>
              <a:buChar char="•"/>
            </a:pPr>
            <a:r>
              <a:rPr lang="en-US" sz="14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IOT - SMART HOME • WEARABLES  </a:t>
            </a:r>
            <a:endParaRPr lang="en-US"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02260" lvl="1" indent="-151130" algn="l">
              <a:lnSpc>
                <a:spcPts val="1680"/>
              </a:lnSpc>
              <a:buFont typeface="Arial" panose="020B0604020202020204"/>
              <a:buChar char="•"/>
            </a:pPr>
            <a:r>
              <a:rPr lang="en-US" sz="1400" i="1">
                <a:solidFill>
                  <a:srgbClr val="000000"/>
                </a:solidFill>
                <a:latin typeface="Arial Italics" panose="020B0502020202090204"/>
                <a:ea typeface="Arial Italics" panose="020B0502020202090204"/>
                <a:cs typeface="Arial Italics" panose="020B0502020202090204"/>
                <a:sym typeface="Arial Italics" panose="020B0502020202090204"/>
              </a:rPr>
              <a:t>"Unifies 50+ services into one proactive assistant"</a:t>
            </a:r>
            <a:endParaRPr lang="en-US" sz="1400" i="1">
              <a:solidFill>
                <a:srgbClr val="000000"/>
              </a:solidFill>
              <a:latin typeface="Arial Italics" panose="020B0502020202090204"/>
              <a:ea typeface="Arial Italics" panose="020B0502020202090204"/>
              <a:cs typeface="Arial Italics" panose="020B0502020202090204"/>
              <a:sym typeface="Arial Italics" panose="020B05020202020902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05507" y="6595071"/>
            <a:ext cx="4960577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1600" b="1">
                <a:solidFill>
                  <a:srgbClr val="000000"/>
                </a:solidFill>
                <a:latin typeface="Arial Bold" panose="020B0802020202020204"/>
                <a:ea typeface="Arial Bold" panose="020B0802020202020204"/>
                <a:cs typeface="Arial Bold" panose="020B0802020202020204"/>
                <a:sym typeface="Arial Bold" panose="020B0802020202020204"/>
              </a:rPr>
              <a:t>SECURITY SHIELD</a:t>
            </a:r>
            <a:r>
              <a:rPr lang="en-US" sz="1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:</a:t>
            </a:r>
            <a:endParaRPr lang="en-US" sz="16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02260" lvl="1" indent="-151130" algn="l">
              <a:lnSpc>
                <a:spcPts val="1680"/>
              </a:lnSpc>
              <a:buFont typeface="Arial" panose="020B0604020202020204"/>
              <a:buChar char="•"/>
            </a:pPr>
            <a:r>
              <a:rPr lang="en-US" sz="14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Military-Grade Protection</a:t>
            </a:r>
            <a:endParaRPr lang="en-US"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02260" lvl="1" indent="-151130" algn="l">
              <a:lnSpc>
                <a:spcPts val="1680"/>
              </a:lnSpc>
              <a:buFont typeface="Arial" panose="020B0604020202020204"/>
              <a:buChar char="•"/>
            </a:pPr>
            <a:r>
              <a:rPr lang="en-US" sz="1400" b="1">
                <a:solidFill>
                  <a:srgbClr val="000000"/>
                </a:solidFill>
                <a:latin typeface="Arial Bold" panose="020B0802020202020204"/>
                <a:ea typeface="Arial Bold" panose="020B0802020202020204"/>
                <a:cs typeface="Arial Bold" panose="020B0802020202020204"/>
                <a:sym typeface="Arial Bold" panose="020B0802020202020204"/>
              </a:rPr>
              <a:t>Data Privacy</a:t>
            </a:r>
            <a:r>
              <a:rPr lang="en-US" sz="14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: Federated Learning (Flower Framework)</a:t>
            </a:r>
            <a:endParaRPr lang="en-US"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02260" lvl="1" indent="-151130" algn="l">
              <a:lnSpc>
                <a:spcPts val="1680"/>
              </a:lnSpc>
              <a:buFont typeface="Arial" panose="020B0604020202020204"/>
              <a:buChar char="•"/>
            </a:pPr>
            <a:r>
              <a:rPr lang="en-US" sz="1400" b="1">
                <a:solidFill>
                  <a:srgbClr val="000000"/>
                </a:solidFill>
                <a:latin typeface="Arial Bold" panose="020B0802020202020204"/>
                <a:ea typeface="Arial Bold" panose="020B0802020202020204"/>
                <a:cs typeface="Arial Bold" panose="020B0802020202020204"/>
                <a:sym typeface="Arial Bold" panose="020B0802020202020204"/>
              </a:rPr>
              <a:t>Encryption</a:t>
            </a:r>
            <a:r>
              <a:rPr lang="en-US" sz="14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: AES-256 + TLS 1.3</a:t>
            </a:r>
            <a:endParaRPr lang="en-US"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02260" lvl="1" indent="-151130" algn="l">
              <a:lnSpc>
                <a:spcPts val="1680"/>
              </a:lnSpc>
              <a:buFont typeface="Arial" panose="020B0604020202020204"/>
              <a:buChar char="•"/>
            </a:pPr>
            <a:r>
              <a:rPr lang="en-US" sz="1400" b="1">
                <a:solidFill>
                  <a:srgbClr val="000000"/>
                </a:solidFill>
                <a:latin typeface="Arial Bold" panose="020B0802020202020204"/>
                <a:ea typeface="Arial Bold" panose="020B0802020202020204"/>
                <a:cs typeface="Arial Bold" panose="020B0802020202020204"/>
                <a:sym typeface="Arial Bold" panose="020B0802020202020204"/>
              </a:rPr>
              <a:t>Compliance</a:t>
            </a:r>
            <a:r>
              <a:rPr lang="en-US" sz="14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: GDPR • HIPAA • FIPS 140-2 Certified</a:t>
            </a:r>
            <a:endParaRPr lang="en-US"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02260" lvl="1" indent="-151130" algn="l">
              <a:lnSpc>
                <a:spcPts val="1680"/>
              </a:lnSpc>
              <a:buFont typeface="Arial" panose="020B0604020202020204"/>
              <a:buChar char="•"/>
            </a:pPr>
            <a:r>
              <a:rPr lang="en-US" sz="1400" i="1">
                <a:solidFill>
                  <a:srgbClr val="000000"/>
                </a:solidFill>
                <a:latin typeface="Arial Italics" panose="020B0502020202090204"/>
                <a:ea typeface="Arial Italics" panose="020B0502020202090204"/>
                <a:cs typeface="Arial Italics" panose="020B0502020202090204"/>
                <a:sym typeface="Arial Italics" panose="020B0502020202090204"/>
              </a:rPr>
              <a:t>"Your secrets stay yours - zero cloud storage of personal data"</a:t>
            </a:r>
            <a:endParaRPr lang="en-US" sz="1400" i="1">
              <a:solidFill>
                <a:srgbClr val="000000"/>
              </a:solidFill>
              <a:latin typeface="Arial Italics" panose="020B0502020202090204"/>
              <a:ea typeface="Arial Italics" panose="020B0502020202090204"/>
              <a:cs typeface="Arial Italics" panose="020B0502020202090204"/>
              <a:sym typeface="Arial Italics" panose="020B0502020202090204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323212" y="3133646"/>
            <a:ext cx="4960577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1600" b="1">
                <a:solidFill>
                  <a:srgbClr val="000000"/>
                </a:solidFill>
                <a:latin typeface="Arial Bold" panose="020B0802020202020204"/>
                <a:ea typeface="Arial Bold" panose="020B0802020202020204"/>
                <a:cs typeface="Arial Bold" panose="020B0802020202020204"/>
                <a:sym typeface="Arial Bold" panose="020B0802020202020204"/>
              </a:rPr>
              <a:t>REAL-TIME ORCHESTRATION</a:t>
            </a:r>
            <a:r>
              <a:rPr lang="en-US" sz="1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:</a:t>
            </a:r>
            <a:endParaRPr lang="en-US" sz="16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02260" lvl="1" indent="-151130" algn="l">
              <a:lnSpc>
                <a:spcPts val="1680"/>
              </a:lnSpc>
              <a:buFont typeface="Arial" panose="020B0604020202020204"/>
              <a:buChar char="•"/>
            </a:pPr>
            <a:r>
              <a:rPr lang="en-US" sz="14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Instant Action Engine</a:t>
            </a:r>
            <a:endParaRPr lang="en-US"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399347" y="4838319"/>
            <a:ext cx="3685342" cy="305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0"/>
              </a:lnSpc>
              <a:spcBef>
                <a:spcPct val="0"/>
              </a:spcBef>
            </a:pPr>
            <a:r>
              <a:rPr lang="en-US" sz="1400" b="1" i="1">
                <a:solidFill>
                  <a:srgbClr val="000000"/>
                </a:solidFill>
                <a:latin typeface="Times New Roman Bold Italics" panose="02030802070405090303"/>
                <a:ea typeface="Times New Roman Bold Italics" panose="02030802070405090303"/>
                <a:cs typeface="Times New Roman Bold Italics" panose="02030802070405090303"/>
                <a:sym typeface="Times New Roman Bold Italics" panose="02030802070405090303"/>
              </a:rPr>
              <a:t>*Processes 1,000+ actions/sec with &lt;2ms latency*</a:t>
            </a:r>
            <a:endParaRPr lang="en-US" sz="1400" b="1" i="1">
              <a:solidFill>
                <a:srgbClr val="000000"/>
              </a:solidFill>
              <a:latin typeface="Times New Roman Bold Italics" panose="02030802070405090303"/>
              <a:ea typeface="Times New Roman Bold Italics" panose="02030802070405090303"/>
              <a:cs typeface="Times New Roman Bold Italics" panose="02030802070405090303"/>
              <a:sym typeface="Times New Roman Bold Italics" panose="02030802070405090303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323212" y="5296012"/>
            <a:ext cx="4401993" cy="300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1600" b="1">
                <a:solidFill>
                  <a:srgbClr val="000000"/>
                </a:solidFill>
                <a:latin typeface="Arial Bold" panose="020B0802020202020204"/>
                <a:ea typeface="Arial Bold" panose="020B0802020202020204"/>
                <a:cs typeface="Arial Bold" panose="020B0802020202020204"/>
                <a:sym typeface="Arial Bold" panose="020B0802020202020204"/>
              </a:rPr>
              <a:t>FRONTEND EXPERIENCE: </a:t>
            </a:r>
            <a:endParaRPr lang="en-US" sz="1600" b="1">
              <a:solidFill>
                <a:srgbClr val="000000"/>
              </a:solidFill>
              <a:latin typeface="Arial Bold" panose="020B0802020202020204"/>
              <a:ea typeface="Arial Bold" panose="020B0802020202020204"/>
              <a:cs typeface="Arial Bold" panose="020B0802020202020204"/>
              <a:sym typeface="Arial Bold" panose="020B0802020202020204"/>
            </a:endParaRPr>
          </a:p>
          <a:p>
            <a:pPr marL="302260" lvl="1" indent="-151130" algn="l">
              <a:lnSpc>
                <a:spcPts val="1680"/>
              </a:lnSpc>
              <a:buFont typeface="Arial" panose="020B0604020202020204"/>
              <a:buChar char="•"/>
            </a:pPr>
            <a:r>
              <a:rPr lang="en-US" sz="14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Butter-Smooth Interfaces</a:t>
            </a:r>
            <a:endParaRPr lang="en-US"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algn="l">
              <a:lnSpc>
                <a:spcPts val="1680"/>
              </a:lnSpc>
            </a:pPr>
            <a:r>
              <a:rPr lang="en-US" sz="1400" b="1">
                <a:solidFill>
                  <a:srgbClr val="000000"/>
                </a:solidFill>
                <a:latin typeface="Arial Bold" panose="020B0802020202020204"/>
                <a:ea typeface="Arial Bold" panose="020B0802020202020204"/>
                <a:cs typeface="Arial Bold" panose="020B0802020202020204"/>
                <a:sym typeface="Arial Bold" panose="020B0802020202020204"/>
              </a:rPr>
              <a:t>MOBILE:</a:t>
            </a:r>
            <a:endParaRPr lang="en-US" sz="1400" b="1">
              <a:solidFill>
                <a:srgbClr val="000000"/>
              </a:solidFill>
              <a:latin typeface="Arial Bold" panose="020B0802020202020204"/>
              <a:ea typeface="Arial Bold" panose="020B0802020202020204"/>
              <a:cs typeface="Arial Bold" panose="020B0802020202020204"/>
              <a:sym typeface="Arial Bold" panose="020B0802020202020204"/>
            </a:endParaRPr>
          </a:p>
          <a:p>
            <a:pPr marL="302260" lvl="1" indent="-151130" algn="l">
              <a:lnSpc>
                <a:spcPts val="1680"/>
              </a:lnSpc>
              <a:buFont typeface="Arial" panose="020B0604020202020204"/>
              <a:buChar char="•"/>
            </a:pPr>
            <a:r>
              <a:rPr lang="en-US" sz="14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React Native</a:t>
            </a:r>
            <a:endParaRPr lang="en-US"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02260" lvl="1" indent="-151130" algn="l">
              <a:lnSpc>
                <a:spcPts val="1680"/>
              </a:lnSpc>
              <a:buFont typeface="Arial" panose="020B0604020202020204"/>
              <a:buChar char="•"/>
            </a:pPr>
            <a:r>
              <a:rPr lang="en-US" sz="14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Reanimated</a:t>
            </a:r>
            <a:endParaRPr lang="en-US"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02260" lvl="1" indent="-151130" algn="l">
              <a:lnSpc>
                <a:spcPts val="1680"/>
              </a:lnSpc>
              <a:buFont typeface="Arial" panose="020B0604020202020204"/>
              <a:buChar char="•"/>
            </a:pPr>
            <a:r>
              <a:rPr lang="en-US" sz="14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Zero-lag voice interactions</a:t>
            </a:r>
            <a:endParaRPr lang="en-US"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algn="l">
              <a:lnSpc>
                <a:spcPts val="1680"/>
              </a:lnSpc>
            </a:pPr>
            <a:r>
              <a:rPr lang="en-US" sz="1400" b="1">
                <a:solidFill>
                  <a:srgbClr val="000000"/>
                </a:solidFill>
                <a:latin typeface="Arial Bold" panose="020B0802020202020204"/>
                <a:ea typeface="Arial Bold" panose="020B0802020202020204"/>
                <a:cs typeface="Arial Bold" panose="020B0802020202020204"/>
                <a:sym typeface="Arial Bold" panose="020B0802020202020204"/>
              </a:rPr>
              <a:t>WEB:</a:t>
            </a:r>
            <a:endParaRPr lang="en-US" sz="1400" b="1">
              <a:solidFill>
                <a:srgbClr val="000000"/>
              </a:solidFill>
              <a:latin typeface="Arial Bold" panose="020B0802020202020204"/>
              <a:ea typeface="Arial Bold" panose="020B0802020202020204"/>
              <a:cs typeface="Arial Bold" panose="020B0802020202020204"/>
              <a:sym typeface="Arial Bold" panose="020B0802020202020204"/>
            </a:endParaRPr>
          </a:p>
          <a:p>
            <a:pPr marL="302260" lvl="1" indent="-151130" algn="l">
              <a:lnSpc>
                <a:spcPts val="1680"/>
              </a:lnSpc>
              <a:buFont typeface="Arial" panose="020B0604020202020204"/>
              <a:buChar char="•"/>
            </a:pPr>
            <a:r>
              <a:rPr lang="en-US" sz="14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Next.js 14</a:t>
            </a:r>
            <a:endParaRPr lang="en-US"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02260" lvl="1" indent="-151130" algn="l">
              <a:lnSpc>
                <a:spcPts val="1680"/>
              </a:lnSpc>
              <a:buFont typeface="Arial" panose="020B0604020202020204"/>
              <a:buChar char="•"/>
            </a:pPr>
            <a:r>
              <a:rPr lang="en-US" sz="14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WebSockets</a:t>
            </a:r>
            <a:endParaRPr lang="en-US"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02260" lvl="1" indent="-151130" algn="l">
              <a:lnSpc>
                <a:spcPts val="1680"/>
              </a:lnSpc>
              <a:buFont typeface="Arial" panose="020B0604020202020204"/>
              <a:buChar char="•"/>
            </a:pPr>
            <a:r>
              <a:rPr lang="en-US" sz="14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Real-time analytics</a:t>
            </a:r>
            <a:endParaRPr lang="en-US"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algn="l">
              <a:lnSpc>
                <a:spcPts val="1680"/>
              </a:lnSpc>
            </a:pPr>
            <a:r>
              <a:rPr lang="en-US" sz="1400" b="1">
                <a:solidFill>
                  <a:srgbClr val="000000"/>
                </a:solidFill>
                <a:latin typeface="Arial Bold" panose="020B0802020202020204"/>
                <a:ea typeface="Arial Bold" panose="020B0802020202020204"/>
                <a:cs typeface="Arial Bold" panose="020B0802020202020204"/>
                <a:sym typeface="Arial Bold" panose="020B0802020202020204"/>
              </a:rPr>
              <a:t>SMART DISPLAYS:</a:t>
            </a:r>
            <a:endParaRPr lang="en-US" sz="1400" b="1">
              <a:solidFill>
                <a:srgbClr val="000000"/>
              </a:solidFill>
              <a:latin typeface="Arial Bold" panose="020B0802020202020204"/>
              <a:ea typeface="Arial Bold" panose="020B0802020202020204"/>
              <a:cs typeface="Arial Bold" panose="020B0802020202020204"/>
              <a:sym typeface="Arial Bold" panose="020B0802020202020204"/>
            </a:endParaRPr>
          </a:p>
          <a:p>
            <a:pPr marL="302260" lvl="1" indent="-151130" algn="l">
              <a:lnSpc>
                <a:spcPts val="1680"/>
              </a:lnSpc>
              <a:buFont typeface="Arial" panose="020B0604020202020204"/>
              <a:buChar char="•"/>
            </a:pPr>
            <a:r>
              <a:rPr lang="en-US" sz="14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Voiceflow</a:t>
            </a:r>
            <a:endParaRPr lang="en-US"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02260" lvl="1" indent="-151130" algn="l">
              <a:lnSpc>
                <a:spcPts val="1680"/>
              </a:lnSpc>
              <a:buFont typeface="Arial" panose="020B0604020202020204"/>
              <a:buChar char="•"/>
            </a:pPr>
            <a:r>
              <a:rPr lang="en-US" sz="14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WebRTC</a:t>
            </a:r>
            <a:endParaRPr lang="en-US"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02260" lvl="1" indent="-151130" algn="l">
              <a:lnSpc>
                <a:spcPts val="1680"/>
              </a:lnSpc>
              <a:buFont typeface="Arial" panose="020B0604020202020204"/>
              <a:buChar char="•"/>
            </a:pPr>
            <a:r>
              <a:rPr lang="en-US" sz="14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Cross-device continuity</a:t>
            </a:r>
            <a:endParaRPr lang="en-US"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05507" y="8242896"/>
            <a:ext cx="4960577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1600" b="1">
                <a:solidFill>
                  <a:srgbClr val="000000"/>
                </a:solidFill>
                <a:latin typeface="Arial Bold" panose="020B0802020202020204"/>
                <a:ea typeface="Arial Bold" panose="020B0802020202020204"/>
                <a:cs typeface="Arial Bold" panose="020B0802020202020204"/>
                <a:sym typeface="Arial Bold" panose="020B0802020202020204"/>
              </a:rPr>
              <a:t>CLOUD BACKBONE</a:t>
            </a:r>
            <a:r>
              <a:rPr lang="en-US" sz="1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:</a:t>
            </a:r>
            <a:endParaRPr lang="en-US" sz="16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02260" lvl="1" indent="-151130" algn="l">
              <a:lnSpc>
                <a:spcPts val="1680"/>
              </a:lnSpc>
              <a:buFont typeface="Arial" panose="020B0604020202020204"/>
              <a:buChar char="•"/>
            </a:pPr>
            <a:r>
              <a:rPr lang="en-US" sz="14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Scalable Infrastructure</a:t>
            </a:r>
            <a:endParaRPr lang="en-US"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02260" lvl="1" indent="-151130" algn="l">
              <a:lnSpc>
                <a:spcPts val="1680"/>
              </a:lnSpc>
              <a:buFont typeface="Arial" panose="020B0604020202020204"/>
              <a:buChar char="•"/>
            </a:pPr>
            <a:r>
              <a:rPr lang="en-US" sz="14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AWS LAMBDA - Serverless Functions  </a:t>
            </a:r>
            <a:endParaRPr lang="en-US"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02260" lvl="1" indent="-151130" algn="l">
              <a:lnSpc>
                <a:spcPts val="1680"/>
              </a:lnSpc>
              <a:buFont typeface="Arial" panose="020B0604020202020204"/>
              <a:buChar char="•"/>
            </a:pPr>
            <a:r>
              <a:rPr lang="en-US" sz="14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KUBERNETES - Auto-scaling Clusters  </a:t>
            </a:r>
            <a:endParaRPr lang="en-US"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02260" lvl="1" indent="-151130" algn="l">
              <a:lnSpc>
                <a:spcPts val="1680"/>
              </a:lnSpc>
              <a:buFont typeface="Arial" panose="020B0604020202020204"/>
              <a:buChar char="•"/>
            </a:pPr>
            <a:r>
              <a:rPr lang="en-US" sz="14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APOLLO - GraphQL Federation  </a:t>
            </a:r>
            <a:endParaRPr lang="en-US"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02260" lvl="1" indent="-151130" algn="l">
              <a:lnSpc>
                <a:spcPts val="1680"/>
              </a:lnSpc>
              <a:buFont typeface="Arial" panose="020B0604020202020204"/>
              <a:buChar char="•"/>
            </a:pPr>
            <a:r>
              <a:rPr lang="en-US" sz="14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SNOWFLAKE - Petabyte-scale Analytics </a:t>
            </a:r>
            <a:r>
              <a:rPr lang="en-US" sz="1400" i="1">
                <a:solidFill>
                  <a:srgbClr val="000000"/>
                </a:solidFill>
                <a:latin typeface="Arial Italics" panose="020B0502020202090204"/>
                <a:ea typeface="Arial Italics" panose="020B0502020202090204"/>
                <a:cs typeface="Arial Italics" panose="020B0502020202090204"/>
                <a:sym typeface="Arial Italics" panose="020B0502020202090204"/>
              </a:rPr>
              <a:t> </a:t>
            </a:r>
            <a:endParaRPr lang="en-US" sz="1400" i="1">
              <a:solidFill>
                <a:srgbClr val="000000"/>
              </a:solidFill>
              <a:latin typeface="Arial Italics" panose="020B0502020202090204"/>
              <a:ea typeface="Arial Italics" panose="020B0502020202090204"/>
              <a:cs typeface="Arial Italics" panose="020B0502020202090204"/>
              <a:sym typeface="Arial Italics" panose="020B0502020202090204"/>
            </a:endParaRPr>
          </a:p>
          <a:p>
            <a:pPr marL="302260" lvl="1" indent="-151130" algn="l">
              <a:lnSpc>
                <a:spcPts val="1680"/>
              </a:lnSpc>
              <a:buFont typeface="Arial" panose="020B0604020202020204"/>
              <a:buChar char="•"/>
            </a:pPr>
            <a:r>
              <a:rPr lang="en-US" sz="1400" i="1">
                <a:solidFill>
                  <a:srgbClr val="000000"/>
                </a:solidFill>
                <a:latin typeface="Arial Italics" panose="020B0502020202090204"/>
                <a:ea typeface="Arial Italics" panose="020B0502020202090204"/>
                <a:cs typeface="Arial Italics" panose="020B0502020202090204"/>
                <a:sym typeface="Arial Italics" panose="020B0502020202090204"/>
              </a:rPr>
              <a:t>*Handles 5M+ users with 99.999% uptime*</a:t>
            </a:r>
            <a:endParaRPr lang="en-US" sz="1400" i="1">
              <a:solidFill>
                <a:srgbClr val="000000"/>
              </a:solidFill>
              <a:latin typeface="Arial Italics" panose="020B0502020202090204"/>
              <a:ea typeface="Arial Italics" panose="020B0502020202090204"/>
              <a:cs typeface="Arial Italics" panose="020B0502020202090204"/>
              <a:sym typeface="Arial Italics" panose="020B0502020202090204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255995" y="8496412"/>
            <a:ext cx="4469209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1600" b="1">
                <a:solidFill>
                  <a:srgbClr val="000000"/>
                </a:solidFill>
                <a:latin typeface="Arial Bold" panose="020B0802020202020204"/>
                <a:ea typeface="Arial Bold" panose="020B0802020202020204"/>
                <a:cs typeface="Arial Bold" panose="020B0802020202020204"/>
                <a:sym typeface="Arial Bold" panose="020B0802020202020204"/>
              </a:rPr>
              <a:t>DEVOPS HEARTBEAT :</a:t>
            </a:r>
            <a:endParaRPr lang="en-US" sz="1600" b="1">
              <a:solidFill>
                <a:srgbClr val="000000"/>
              </a:solidFill>
              <a:latin typeface="Arial Bold" panose="020B0802020202020204"/>
              <a:ea typeface="Arial Bold" panose="020B0802020202020204"/>
              <a:cs typeface="Arial Bold" panose="020B0802020202020204"/>
              <a:sym typeface="Arial Bold" panose="020B0802020202020204"/>
            </a:endParaRPr>
          </a:p>
          <a:p>
            <a:pPr marL="302260" lvl="1" indent="-151130" algn="l">
              <a:lnSpc>
                <a:spcPts val="1680"/>
              </a:lnSpc>
              <a:buFont typeface="Arial" panose="020B0604020202020204"/>
              <a:buChar char="•"/>
            </a:pPr>
            <a:r>
              <a:rPr lang="en-US" sz="14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Continuous Innovation</a:t>
            </a:r>
            <a:endParaRPr lang="en-US"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02260" lvl="1" indent="-151130" algn="l">
              <a:lnSpc>
                <a:spcPts val="1680"/>
              </a:lnSpc>
              <a:buFont typeface="Arial" panose="020B0604020202020204"/>
              <a:buChar char="•"/>
            </a:pPr>
            <a:r>
              <a:rPr lang="en-US" sz="14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CI/CD: GitHub Actions + ArgoCD</a:t>
            </a:r>
            <a:endParaRPr lang="en-US"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02260" lvl="1" indent="-151130" algn="l">
              <a:lnSpc>
                <a:spcPts val="1680"/>
              </a:lnSpc>
              <a:buFont typeface="Arial" panose="020B0604020202020204"/>
              <a:buChar char="•"/>
            </a:pPr>
            <a:r>
              <a:rPr lang="en-US" sz="14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Monitoring: Datadog + Prometheus</a:t>
            </a:r>
            <a:endParaRPr lang="en-US"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02260" lvl="1" indent="-151130" algn="l">
              <a:lnSpc>
                <a:spcPts val="1680"/>
              </a:lnSpc>
              <a:buFont typeface="Arial" panose="020B0604020202020204"/>
              <a:buChar char="•"/>
            </a:pPr>
            <a:r>
              <a:rPr lang="en-US" sz="14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Testing: Cypress + Jest + LoadRunner</a:t>
            </a:r>
            <a:endParaRPr lang="en-US"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02260" lvl="1" indent="-151130" algn="l">
              <a:lnSpc>
                <a:spcPts val="1680"/>
              </a:lnSpc>
              <a:buFont typeface="Arial" panose="020B0604020202020204"/>
              <a:buChar char="•"/>
            </a:pPr>
            <a:r>
              <a:rPr lang="en-US" sz="1400" i="1">
                <a:solidFill>
                  <a:srgbClr val="000000"/>
                </a:solidFill>
                <a:latin typeface="Arial Italics" panose="020B0502020202090204"/>
                <a:ea typeface="Arial Italics" panose="020B0502020202090204"/>
                <a:cs typeface="Arial Italics" panose="020B0502020202090204"/>
                <a:sym typeface="Arial Italics" panose="020B0502020202090204"/>
              </a:rPr>
              <a:t>"30+ daily updates with zero downtime deployments"</a:t>
            </a:r>
            <a:endParaRPr lang="en-US" sz="1400" i="1">
              <a:solidFill>
                <a:srgbClr val="000000"/>
              </a:solidFill>
              <a:latin typeface="Arial Italics" panose="020B0502020202090204"/>
              <a:ea typeface="Arial Italics" panose="020B0502020202090204"/>
              <a:cs typeface="Arial Italics" panose="020B0502020202090204"/>
              <a:sym typeface="Arial Italics" panose="020B0502020202090204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725205" y="5296012"/>
            <a:ext cx="3565531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0"/>
              </a:lnSpc>
            </a:pPr>
            <a:r>
              <a:rPr lang="en-US" sz="1600" b="1">
                <a:solidFill>
                  <a:srgbClr val="000000"/>
                </a:solidFill>
                <a:latin typeface="Arial Bold" panose="020B0802020202020204"/>
                <a:ea typeface="Arial Bold" panose="020B0802020202020204"/>
                <a:cs typeface="Arial Bold" panose="020B0802020202020204"/>
                <a:sym typeface="Arial Bold" panose="020B0802020202020204"/>
              </a:rPr>
              <a:t>UNIQUE ADVANTAGE</a:t>
            </a:r>
            <a:r>
              <a:rPr lang="en-US" sz="1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lang="en-US" sz="16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02260" lvl="1" indent="-151130" algn="l">
              <a:lnSpc>
                <a:spcPts val="1680"/>
              </a:lnSpc>
              <a:buFont typeface="Arial" panose="020B0604020202020204"/>
              <a:buChar char="•"/>
            </a:pPr>
            <a:r>
              <a:rPr lang="en-US" sz="14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+ HYBRID ARCHITECTURE: </a:t>
            </a:r>
            <a:endParaRPr lang="en-US"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02260" lvl="1" indent="-151130" algn="l">
              <a:lnSpc>
                <a:spcPts val="1680"/>
              </a:lnSpc>
              <a:buFont typeface="Arial" panose="020B0604020202020204"/>
              <a:buChar char="•"/>
            </a:pPr>
            <a:r>
              <a:rPr lang="en-US" sz="14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- Sensitive data → On-device processing  </a:t>
            </a:r>
            <a:endParaRPr lang="en-US"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02260" lvl="1" indent="-151130" algn="l">
              <a:lnSpc>
                <a:spcPts val="1680"/>
              </a:lnSpc>
              <a:buFont typeface="Arial" panose="020B0604020202020204"/>
              <a:buChar char="•"/>
            </a:pPr>
            <a:r>
              <a:rPr lang="en-US" sz="14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+ Complex tasks → Cloud burst computing  </a:t>
            </a:r>
            <a:endParaRPr lang="en-US" sz="14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algn="l">
              <a:lnSpc>
                <a:spcPts val="1680"/>
              </a:lnSpc>
            </a:pPr>
            <a:r>
              <a:rPr lang="en-US" sz="1400" b="1" i="1">
                <a:solidFill>
                  <a:srgbClr val="000000"/>
                </a:solidFill>
                <a:latin typeface="Arial Bold Italics" panose="020B0802020202090204"/>
                <a:ea typeface="Arial Bold Italics" panose="020B0802020202090204"/>
                <a:cs typeface="Arial Bold Italics" panose="020B0802020202090204"/>
                <a:sym typeface="Arial Bold Italics" panose="020B0802020202090204"/>
              </a:rPr>
              <a:t> Unified by TensorFlow Federated Learning  </a:t>
            </a:r>
            <a:endParaRPr lang="en-US" sz="1400" b="1" i="1">
              <a:solidFill>
                <a:srgbClr val="000000"/>
              </a:solidFill>
              <a:latin typeface="Arial Bold Italics" panose="020B0802020202090204"/>
              <a:ea typeface="Arial Bold Italics" panose="020B0802020202090204"/>
              <a:cs typeface="Arial Bold Italics" panose="020B0802020202090204"/>
              <a:sym typeface="Arial Bold Italics" panose="020B0802020202090204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403690" y="9744187"/>
            <a:ext cx="10287833" cy="475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5"/>
              </a:lnSpc>
              <a:spcBef>
                <a:spcPct val="0"/>
              </a:spcBef>
            </a:pPr>
            <a:r>
              <a:rPr lang="en-US" sz="2200" b="1" i="1">
                <a:solidFill>
                  <a:srgbClr val="000000"/>
                </a:solidFill>
                <a:latin typeface="Arial Bold Italics" panose="020B0802020202090204"/>
                <a:ea typeface="Arial Bold Italics" panose="020B0802020202090204"/>
                <a:cs typeface="Arial Bold Italics" panose="020B0802020202090204"/>
                <a:sym typeface="Arial Bold Italics" panose="020B0802020202090204"/>
              </a:rPr>
              <a:t>"On-device voice processing via TensorFlow Lite + cross-device sync"</a:t>
            </a:r>
            <a:endParaRPr lang="en-US" sz="2200" b="1" i="1">
              <a:solidFill>
                <a:srgbClr val="000000"/>
              </a:solidFill>
              <a:latin typeface="Arial Bold Italics" panose="020B0802020202090204"/>
              <a:ea typeface="Arial Bold Italics" panose="020B0802020202090204"/>
              <a:cs typeface="Arial Bold Italics" panose="020B0802020202090204"/>
              <a:sym typeface="Arial Bold Italics" panose="020B080202020209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0796983">
            <a:off x="870226" y="2846329"/>
            <a:ext cx="16293608" cy="9525"/>
            <a:chOff x="0" y="0"/>
            <a:chExt cx="21724811" cy="12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724874" cy="12700"/>
            </a:xfrm>
            <a:custGeom>
              <a:avLst/>
              <a:gdLst/>
              <a:ahLst/>
              <a:cxnLst/>
              <a:rect l="l" t="t" r="r" b="b"/>
              <a:pathLst>
                <a:path w="21724874" h="12700">
                  <a:moveTo>
                    <a:pt x="6350" y="0"/>
                  </a:moveTo>
                  <a:lnTo>
                    <a:pt x="21718524" y="0"/>
                  </a:lnTo>
                  <a:cubicBezTo>
                    <a:pt x="21722080" y="0"/>
                    <a:pt x="21724874" y="2794"/>
                    <a:pt x="21724874" y="6350"/>
                  </a:cubicBezTo>
                  <a:cubicBezTo>
                    <a:pt x="21724874" y="9906"/>
                    <a:pt x="21722080" y="12700"/>
                    <a:pt x="21718524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870225" y="1309108"/>
            <a:ext cx="11995963" cy="902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85"/>
              </a:lnSpc>
            </a:pPr>
            <a:r>
              <a:rPr lang="en-US" sz="6100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REALWORLD USAGE /FEASIBILITY</a:t>
            </a:r>
            <a:endParaRPr lang="en-US" sz="6100">
              <a:solidFill>
                <a:srgbClr val="00000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grpSp>
        <p:nvGrpSpPr>
          <p:cNvPr id="5" name="Group 5"/>
          <p:cNvGrpSpPr/>
          <p:nvPr/>
        </p:nvGrpSpPr>
        <p:grpSpPr>
          <a:xfrm rot="0">
            <a:off x="0" y="9711091"/>
            <a:ext cx="3487388" cy="367760"/>
            <a:chOff x="0" y="0"/>
            <a:chExt cx="4649851" cy="490347"/>
          </a:xfrm>
        </p:grpSpPr>
        <p:sp>
          <p:nvSpPr>
            <p:cNvPr id="6" name="Freeform 6"/>
            <p:cNvSpPr/>
            <p:nvPr/>
          </p:nvSpPr>
          <p:spPr>
            <a:xfrm flipH="1">
              <a:off x="0" y="0"/>
              <a:ext cx="4649851" cy="490347"/>
            </a:xfrm>
            <a:custGeom>
              <a:avLst/>
              <a:gdLst/>
              <a:ahLst/>
              <a:cxnLst/>
              <a:rect l="l" t="t" r="r" b="b"/>
              <a:pathLst>
                <a:path w="4649851" h="490347">
                  <a:moveTo>
                    <a:pt x="4649851" y="0"/>
                  </a:moveTo>
                  <a:lnTo>
                    <a:pt x="0" y="0"/>
                  </a:lnTo>
                  <a:lnTo>
                    <a:pt x="0" y="490347"/>
                  </a:lnTo>
                  <a:lnTo>
                    <a:pt x="4649851" y="490347"/>
                  </a:lnTo>
                  <a:lnTo>
                    <a:pt x="4649851" y="0"/>
                  </a:lnTo>
                  <a:close/>
                </a:path>
              </a:pathLst>
            </a:custGeom>
            <a:blipFill>
              <a:blip r:embed="rId1"/>
              <a:stretch>
                <a:fillRect l="-407" r="-407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-661446">
            <a:off x="11977560" y="-1372991"/>
            <a:ext cx="9525286" cy="4322064"/>
            <a:chOff x="0" y="0"/>
            <a:chExt cx="12700381" cy="576275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700381" cy="5762752"/>
            </a:xfrm>
            <a:custGeom>
              <a:avLst/>
              <a:gdLst/>
              <a:ahLst/>
              <a:cxnLst/>
              <a:rect l="l" t="t" r="r" b="b"/>
              <a:pathLst>
                <a:path w="12700381" h="5762752">
                  <a:moveTo>
                    <a:pt x="0" y="0"/>
                  </a:moveTo>
                  <a:lnTo>
                    <a:pt x="12700381" y="0"/>
                  </a:lnTo>
                  <a:lnTo>
                    <a:pt x="12700381" y="5762752"/>
                  </a:lnTo>
                  <a:lnTo>
                    <a:pt x="0" y="57627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6" r="-56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13815167" y="3470225"/>
            <a:ext cx="3934781" cy="5905862"/>
          </a:xfrm>
          <a:custGeom>
            <a:avLst/>
            <a:gdLst/>
            <a:ahLst/>
            <a:cxnLst/>
            <a:rect l="l" t="t" r="r" b="b"/>
            <a:pathLst>
              <a:path w="3934781" h="5905862">
                <a:moveTo>
                  <a:pt x="0" y="0"/>
                </a:moveTo>
                <a:lnTo>
                  <a:pt x="3934781" y="0"/>
                </a:lnTo>
                <a:lnTo>
                  <a:pt x="3934781" y="5905862"/>
                </a:lnTo>
                <a:lnTo>
                  <a:pt x="0" y="59058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318734"/>
            <a:ext cx="4042564" cy="469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50"/>
              </a:lnSpc>
            </a:pPr>
            <a:r>
              <a:rPr lang="en-US" sz="1400" b="1">
                <a:solidFill>
                  <a:srgbClr val="000000"/>
                </a:solidFill>
                <a:latin typeface="Arial Bold" panose="020B0802020202020204"/>
                <a:ea typeface="Arial Bold" panose="020B0802020202020204"/>
                <a:cs typeface="Arial Bold" panose="020B0802020202020204"/>
                <a:sym typeface="Arial Bold" panose="020B0802020202020204"/>
              </a:rPr>
              <a:t>HACKADEMIA</a:t>
            </a:r>
            <a:endParaRPr lang="en-US" sz="1400" b="1">
              <a:solidFill>
                <a:srgbClr val="000000"/>
              </a:solidFill>
              <a:latin typeface="Arial Bold" panose="020B0802020202020204"/>
              <a:ea typeface="Arial Bold" panose="020B0802020202020204"/>
              <a:cs typeface="Arial Bold" panose="020B0802020202020204"/>
              <a:sym typeface="Arial Bold" panose="020B0802020202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24593" y="3014395"/>
            <a:ext cx="6897616" cy="224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1">
                <a:solidFill>
                  <a:srgbClr val="000000"/>
                </a:solidFill>
                <a:latin typeface="Arial Bold" panose="020B0802020202020204"/>
                <a:ea typeface="Arial Bold" panose="020B0802020202020204"/>
                <a:cs typeface="Arial Bold" panose="020B0802020202020204"/>
                <a:sym typeface="Arial Bold" panose="020B0802020202020204"/>
              </a:rPr>
              <a:t>1. Monday Morning Chaos Saver</a:t>
            </a:r>
            <a:endParaRPr lang="en-US" sz="1800" b="1">
              <a:solidFill>
                <a:srgbClr val="000000"/>
              </a:solidFill>
              <a:latin typeface="Arial Bold" panose="020B0802020202020204"/>
              <a:ea typeface="Arial Bold" panose="020B0802020202020204"/>
              <a:cs typeface="Arial Bold" panose="020B0802020202020204"/>
              <a:sym typeface="Arial Bold" panose="020B0802020202020204"/>
            </a:endParaRPr>
          </a:p>
          <a:p>
            <a:pPr marL="345440" lvl="1" indent="-172720" algn="l">
              <a:lnSpc>
                <a:spcPts val="1920"/>
              </a:lnSpc>
              <a:buFont typeface="Arial" panose="020B0604020202020204"/>
              <a:buChar char="•"/>
            </a:pPr>
            <a:r>
              <a:rPr lang="en-US" sz="1600" b="1">
                <a:solidFill>
                  <a:srgbClr val="000000"/>
                </a:solidFill>
                <a:latin typeface="Arial Bold" panose="020B0802020202020204"/>
                <a:ea typeface="Arial Bold" panose="020B0802020202020204"/>
                <a:cs typeface="Arial Bold" panose="020B0802020202020204"/>
                <a:sym typeface="Arial Bold" panose="020B0802020202020204"/>
              </a:rPr>
              <a:t> </a:t>
            </a:r>
            <a:r>
              <a:rPr lang="en-US" sz="1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You open your eyes at 8:15 AM… your first meeting is at 9.</a:t>
            </a:r>
            <a:endParaRPr lang="en-US" sz="16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5440" lvl="1" indent="-172720" algn="l">
              <a:lnSpc>
                <a:spcPts val="1920"/>
              </a:lnSpc>
              <a:buFont typeface="Arial" panose="020B0604020202020204"/>
              <a:buChar char="•"/>
            </a:pPr>
            <a:r>
              <a:rPr lang="en-US" sz="1600" b="1">
                <a:solidFill>
                  <a:srgbClr val="000000"/>
                </a:solidFill>
                <a:latin typeface="Arial Bold" panose="020B0802020202020204"/>
                <a:ea typeface="Arial Bold" panose="020B0802020202020204"/>
                <a:cs typeface="Arial Bold" panose="020B0802020202020204"/>
                <a:sym typeface="Arial Bold" panose="020B0802020202020204"/>
              </a:rPr>
              <a:t>⟶   </a:t>
            </a:r>
            <a:r>
              <a:rPr lang="en-US" sz="1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Your assistant already knew it’s “No-Coffee Monday”.</a:t>
            </a:r>
            <a:endParaRPr lang="en-US" sz="16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5440" lvl="1" indent="-172720" algn="l">
              <a:lnSpc>
                <a:spcPts val="1920"/>
              </a:lnSpc>
              <a:buFont typeface="Arial" panose="020B0604020202020204"/>
              <a:buChar char="•"/>
            </a:pPr>
            <a:r>
              <a:rPr lang="en-US" sz="1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It’s quiet. No pings.</a:t>
            </a:r>
            <a:endParaRPr lang="en-US" sz="16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5440" lvl="1" indent="-172720" algn="l">
              <a:lnSpc>
                <a:spcPts val="1920"/>
              </a:lnSpc>
              <a:buFont typeface="Arial" panose="020B0604020202020204"/>
              <a:buChar char="•"/>
            </a:pPr>
            <a:r>
              <a:rPr lang="en-US" sz="1600" b="1">
                <a:solidFill>
                  <a:srgbClr val="000000"/>
                </a:solidFill>
                <a:latin typeface="Arial Bold" panose="020B0802020202020204"/>
                <a:ea typeface="Arial Bold" panose="020B0802020202020204"/>
                <a:cs typeface="Arial Bold" panose="020B0802020202020204"/>
                <a:sym typeface="Arial Bold" panose="020B0802020202020204"/>
              </a:rPr>
              <a:t>⟶   You get:</a:t>
            </a:r>
            <a:endParaRPr lang="en-US" sz="1600" b="1">
              <a:solidFill>
                <a:srgbClr val="000000"/>
              </a:solidFill>
              <a:latin typeface="Arial Bold" panose="020B0802020202020204"/>
              <a:ea typeface="Arial Bold" panose="020B0802020202020204"/>
              <a:cs typeface="Arial Bold" panose="020B0802020202020204"/>
              <a:sym typeface="Arial Bold" panose="020B0802020202020204"/>
            </a:endParaRPr>
          </a:p>
          <a:p>
            <a:pPr marL="345440" lvl="1" indent="-172720" algn="l">
              <a:lnSpc>
                <a:spcPts val="1920"/>
              </a:lnSpc>
              <a:buFont typeface="Arial" panose="020B0604020202020204"/>
              <a:buChar char="•"/>
            </a:pPr>
            <a:r>
              <a:rPr lang="en-US" sz="1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“Hey! Traffic's up today. Left your reminder 10 mins early. Want me to shift your 9 AM to 9:15?”</a:t>
            </a:r>
            <a:endParaRPr lang="en-US" sz="16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690880" lvl="2" indent="-230505" algn="l">
              <a:lnSpc>
                <a:spcPts val="1920"/>
              </a:lnSpc>
              <a:buFont typeface="Arial" panose="020B0604020202020204"/>
              <a:buChar char="⚬"/>
            </a:pPr>
            <a:r>
              <a:rPr lang="en-US" sz="1600" b="1">
                <a:solidFill>
                  <a:srgbClr val="000000"/>
                </a:solidFill>
                <a:latin typeface="Arial Bold" panose="020B0802020202020204"/>
                <a:ea typeface="Arial Bold" panose="020B0802020202020204"/>
                <a:cs typeface="Arial Bold" panose="020B0802020202020204"/>
                <a:sym typeface="Arial Bold" panose="020B0802020202020204"/>
              </a:rPr>
              <a:t>Real APIs used:</a:t>
            </a:r>
            <a:r>
              <a:rPr lang="en-US" sz="1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Google Calendar API + Maps API + habit log</a:t>
            </a:r>
            <a:endParaRPr lang="en-US" sz="16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690880" lvl="2" indent="-230505" algn="l">
              <a:lnSpc>
                <a:spcPts val="1920"/>
              </a:lnSpc>
              <a:buFont typeface="Arial" panose="020B0604020202020204"/>
              <a:buChar char="⚬"/>
            </a:pPr>
            <a:r>
              <a:rPr lang="en-US" sz="1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Feasible with: Python logic + Firebase reminders</a:t>
            </a:r>
            <a:endParaRPr lang="en-US" sz="16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644813" y="2812214"/>
            <a:ext cx="4785771" cy="3486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25"/>
              </a:lnSpc>
            </a:pPr>
            <a:r>
              <a:rPr lang="en-US" sz="1800" b="1">
                <a:solidFill>
                  <a:srgbClr val="000000"/>
                </a:solidFill>
                <a:latin typeface="Arial Bold" panose="020B0802020202020204"/>
                <a:ea typeface="Arial Bold" panose="020B0802020202020204"/>
                <a:cs typeface="Arial Bold" panose="020B0802020202020204"/>
                <a:sym typeface="Arial Bold" panose="020B0802020202020204"/>
              </a:rPr>
              <a:t>2. Workday “Focus Mode” Genie</a:t>
            </a:r>
            <a:endParaRPr lang="en-US" sz="1800" b="1">
              <a:solidFill>
                <a:srgbClr val="000000"/>
              </a:solidFill>
              <a:latin typeface="Arial Bold" panose="020B0802020202020204"/>
              <a:ea typeface="Arial Bold" panose="020B0802020202020204"/>
              <a:cs typeface="Arial Bold" panose="020B0802020202020204"/>
              <a:sym typeface="Arial Bold" panose="020B0802020202020204"/>
            </a:endParaRPr>
          </a:p>
          <a:p>
            <a:pPr marL="345440" lvl="1" indent="-172720" algn="l">
              <a:lnSpc>
                <a:spcPts val="2685"/>
              </a:lnSpc>
              <a:buFont typeface="Arial" panose="020B0604020202020204"/>
              <a:buChar char="•"/>
            </a:pPr>
            <a:r>
              <a:rPr lang="en-US" sz="1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It’s 2 PM — your usual “deep work” time.</a:t>
            </a:r>
            <a:endParaRPr lang="en-US" sz="16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5440" lvl="1" indent="-172720" algn="l">
              <a:lnSpc>
                <a:spcPts val="2685"/>
              </a:lnSpc>
              <a:buFont typeface="Arial" panose="020B0604020202020204"/>
              <a:buChar char="•"/>
            </a:pPr>
            <a:r>
              <a:rPr lang="en-US" sz="1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⟶   Your assistant:</a:t>
            </a:r>
            <a:endParaRPr lang="en-US" sz="16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690880" lvl="2" indent="-230505" algn="l">
              <a:lnSpc>
                <a:spcPts val="2685"/>
              </a:lnSpc>
              <a:buFont typeface="Arial" panose="020B0604020202020204"/>
              <a:buChar char="⚬"/>
            </a:pPr>
            <a:r>
              <a:rPr lang="en-US" sz="1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Mutes Slack &amp; email</a:t>
            </a:r>
            <a:endParaRPr lang="en-US" sz="16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690880" lvl="2" indent="-230505" algn="l">
              <a:lnSpc>
                <a:spcPts val="2685"/>
              </a:lnSpc>
              <a:buFont typeface="Arial" panose="020B0604020202020204"/>
              <a:buChar char="⚬"/>
            </a:pPr>
            <a:r>
              <a:rPr lang="en-US" sz="1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Sets a 90-minute timer</a:t>
            </a:r>
            <a:endParaRPr lang="en-US" sz="16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690880" lvl="2" indent="-230505" algn="l">
              <a:lnSpc>
                <a:spcPts val="2685"/>
              </a:lnSpc>
              <a:buFont typeface="Arial" panose="020B0604020202020204"/>
              <a:buChar char="⚬"/>
            </a:pPr>
            <a:r>
              <a:rPr lang="en-US" sz="1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Blocks your calendar</a:t>
            </a:r>
            <a:endParaRPr lang="en-US" sz="16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690880" lvl="2" indent="-230505" algn="l">
              <a:lnSpc>
                <a:spcPts val="2685"/>
              </a:lnSpc>
              <a:buFont typeface="Arial" panose="020B0604020202020204"/>
              <a:buChar char="⚬"/>
            </a:pPr>
            <a:r>
              <a:rPr lang="en-US" sz="1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Plays your productivity playlist </a:t>
            </a:r>
            <a:endParaRPr lang="en-US" sz="16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5440" lvl="1" indent="-172720" algn="l">
              <a:lnSpc>
                <a:spcPts val="2685"/>
              </a:lnSpc>
              <a:buFont typeface="Arial" panose="020B0604020202020204"/>
              <a:buChar char="•"/>
            </a:pPr>
            <a:r>
              <a:rPr lang="en-US" sz="1600" b="1">
                <a:solidFill>
                  <a:srgbClr val="000000"/>
                </a:solidFill>
                <a:latin typeface="Arial Bold" panose="020B0802020202020204"/>
                <a:ea typeface="Arial Bold" panose="020B0802020202020204"/>
                <a:cs typeface="Arial Bold" panose="020B0802020202020204"/>
                <a:sym typeface="Arial Bold" panose="020B0802020202020204"/>
              </a:rPr>
              <a:t>Realised with:</a:t>
            </a:r>
            <a:endParaRPr lang="en-US" sz="1600" b="1">
              <a:solidFill>
                <a:srgbClr val="000000"/>
              </a:solidFill>
              <a:latin typeface="Arial Bold" panose="020B0802020202020204"/>
              <a:ea typeface="Arial Bold" panose="020B0802020202020204"/>
              <a:cs typeface="Arial Bold" panose="020B0802020202020204"/>
              <a:sym typeface="Arial Bold" panose="020B0802020202020204"/>
            </a:endParaRPr>
          </a:p>
          <a:p>
            <a:pPr marL="690880" lvl="2" indent="-230505" algn="l">
              <a:lnSpc>
                <a:spcPts val="2685"/>
              </a:lnSpc>
              <a:buFont typeface="Arial" panose="020B0604020202020204"/>
              <a:buChar char="⚬"/>
            </a:pPr>
            <a:r>
              <a:rPr lang="en-US" sz="1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Notification controls (OS-level or Slack API)</a:t>
            </a:r>
            <a:endParaRPr lang="en-US" sz="16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690880" lvl="2" indent="-230505" algn="l">
              <a:lnSpc>
                <a:spcPts val="2685"/>
              </a:lnSpc>
              <a:buFont typeface="Arial" panose="020B0604020202020204"/>
              <a:buChar char="⚬"/>
            </a:pPr>
            <a:r>
              <a:rPr lang="en-US" sz="1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Task prediction via past log data</a:t>
            </a:r>
            <a:endParaRPr lang="en-US" sz="16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24593" y="5375587"/>
            <a:ext cx="6788319" cy="175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1">
                <a:solidFill>
                  <a:srgbClr val="000000"/>
                </a:solidFill>
                <a:latin typeface="Arial Bold" panose="020B0802020202020204"/>
                <a:ea typeface="Arial Bold" panose="020B0802020202020204"/>
                <a:cs typeface="Arial Bold" panose="020B0802020202020204"/>
                <a:sym typeface="Arial Bold" panose="020B0802020202020204"/>
              </a:rPr>
              <a:t>3. Personal Routine Whisperer</a:t>
            </a:r>
            <a:endParaRPr lang="en-US" sz="1800" b="1">
              <a:solidFill>
                <a:srgbClr val="000000"/>
              </a:solidFill>
              <a:latin typeface="Arial Bold" panose="020B0802020202020204"/>
              <a:ea typeface="Arial Bold" panose="020B0802020202020204"/>
              <a:cs typeface="Arial Bold" panose="020B0802020202020204"/>
              <a:sym typeface="Arial Bold" panose="020B0802020202020204"/>
            </a:endParaRPr>
          </a:p>
          <a:p>
            <a:pPr marL="345440" lvl="1" indent="-172720" algn="l">
              <a:lnSpc>
                <a:spcPts val="1920"/>
              </a:lnSpc>
              <a:buFont typeface="Arial" panose="020B0604020202020204"/>
              <a:buChar char="•"/>
            </a:pPr>
            <a:r>
              <a:rPr lang="en-US" sz="1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  You’ve been skipping lunch on Thursdays.</a:t>
            </a:r>
            <a:endParaRPr lang="en-US" sz="16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algn="l">
              <a:lnSpc>
                <a:spcPts val="1920"/>
              </a:lnSpc>
            </a:pPr>
            <a:r>
              <a:rPr lang="en-US" sz="1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1600" b="1">
                <a:solidFill>
                  <a:srgbClr val="000000"/>
                </a:solidFill>
                <a:latin typeface="Arial Bold" panose="020B0802020202020204"/>
                <a:ea typeface="Arial Bold" panose="020B0802020202020204"/>
                <a:cs typeface="Arial Bold" panose="020B0802020202020204"/>
                <a:sym typeface="Arial Bold" panose="020B0802020202020204"/>
              </a:rPr>
              <a:t>⟶   Your assistant (after a few weeks):</a:t>
            </a:r>
            <a:endParaRPr lang="en-US" sz="1600" b="1">
              <a:solidFill>
                <a:srgbClr val="000000"/>
              </a:solidFill>
              <a:latin typeface="Arial Bold" panose="020B0802020202020204"/>
              <a:ea typeface="Arial Bold" panose="020B0802020202020204"/>
              <a:cs typeface="Arial Bold" panose="020B0802020202020204"/>
              <a:sym typeface="Arial Bold" panose="020B0802020202020204"/>
            </a:endParaRPr>
          </a:p>
          <a:p>
            <a:pPr marL="345440" lvl="1" indent="-172720" algn="l">
              <a:lnSpc>
                <a:spcPts val="1920"/>
              </a:lnSpc>
              <a:buFont typeface="Arial" panose="020B0604020202020204"/>
              <a:buChar char="•"/>
            </a:pPr>
            <a:r>
              <a:rPr lang="en-US" sz="1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“You often skip lunch on Thursdays. Should I remind you at 1 PM?”</a:t>
            </a:r>
            <a:endParaRPr lang="en-US" sz="16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5440" lvl="1" indent="-172720" algn="l">
              <a:lnSpc>
                <a:spcPts val="1920"/>
              </a:lnSpc>
              <a:buFont typeface="Arial" panose="020B0604020202020204"/>
              <a:buChar char="•"/>
            </a:pPr>
            <a:r>
              <a:rPr lang="en-US" sz="1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Or better… “Ordering your usual salad?”</a:t>
            </a:r>
            <a:endParaRPr lang="en-US" sz="16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690880" lvl="2" indent="-230505" algn="l">
              <a:lnSpc>
                <a:spcPts val="1920"/>
              </a:lnSpc>
              <a:buFont typeface="Arial" panose="020B0604020202020204"/>
              <a:buChar char="⚬"/>
            </a:pPr>
            <a:r>
              <a:rPr lang="en-US" sz="1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Pattern detection using simple time-series or frequency models</a:t>
            </a:r>
            <a:endParaRPr lang="en-US" sz="16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690880" lvl="2" indent="-230505" algn="l">
              <a:lnSpc>
                <a:spcPts val="1920"/>
              </a:lnSpc>
              <a:buFont typeface="Arial" panose="020B0604020202020204"/>
              <a:buChar char="⚬"/>
            </a:pPr>
            <a:r>
              <a:rPr lang="en-US" sz="1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Auto-reminders via Firebase or app notifications</a:t>
            </a:r>
            <a:endParaRPr lang="en-US" sz="16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24593" y="7261537"/>
            <a:ext cx="6552049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b="1">
                <a:solidFill>
                  <a:srgbClr val="000000"/>
                </a:solidFill>
                <a:latin typeface="Arial Bold" panose="020B0802020202020204"/>
                <a:ea typeface="Arial Bold" panose="020B0802020202020204"/>
                <a:cs typeface="Arial Bold" panose="020B0802020202020204"/>
                <a:sym typeface="Arial Bold" panose="020B0802020202020204"/>
              </a:rPr>
              <a:t>What Makes It Cool?</a:t>
            </a:r>
            <a:endParaRPr lang="en-US" sz="1800" b="1">
              <a:solidFill>
                <a:srgbClr val="000000"/>
              </a:solidFill>
              <a:latin typeface="Arial Bold" panose="020B0802020202020204"/>
              <a:ea typeface="Arial Bold" panose="020B0802020202020204"/>
              <a:cs typeface="Arial Bold" panose="020B0802020202020204"/>
              <a:sym typeface="Arial Bold" panose="020B0802020202020204"/>
            </a:endParaRPr>
          </a:p>
          <a:p>
            <a:pPr marL="345440" lvl="1" indent="-172720" algn="l">
              <a:lnSpc>
                <a:spcPts val="1920"/>
              </a:lnSpc>
              <a:buFont typeface="Arial" panose="020B0604020202020204"/>
              <a:buChar char="•"/>
            </a:pPr>
            <a:r>
              <a:rPr lang="en-US" sz="1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“It’s like JARVIS… but it doesn’t talk too much.”</a:t>
            </a:r>
            <a:endParaRPr lang="en-US" sz="16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5440" lvl="1" indent="-172720" algn="l">
              <a:lnSpc>
                <a:spcPts val="1920"/>
              </a:lnSpc>
              <a:buFont typeface="Arial" panose="020B0604020202020204"/>
              <a:buChar char="•"/>
            </a:pPr>
            <a:r>
              <a:rPr lang="en-US" sz="1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Doesn't wait for you to ask.</a:t>
            </a:r>
            <a:endParaRPr lang="en-US" sz="16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5440" lvl="1" indent="-172720" algn="l">
              <a:lnSpc>
                <a:spcPts val="1920"/>
              </a:lnSpc>
              <a:buFont typeface="Arial" panose="020B0604020202020204"/>
              <a:buChar char="•"/>
            </a:pPr>
            <a:r>
              <a:rPr lang="en-US" sz="1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Doesn’t spam you like random apps.</a:t>
            </a:r>
            <a:endParaRPr lang="en-US" sz="16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5440" lvl="1" indent="-172720" algn="l">
              <a:lnSpc>
                <a:spcPts val="1920"/>
              </a:lnSpc>
              <a:buFont typeface="Arial" panose="020B0604020202020204"/>
              <a:buChar char="•"/>
            </a:pPr>
            <a:r>
              <a:rPr lang="en-US" sz="1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Learns your patterns.</a:t>
            </a:r>
            <a:endParaRPr lang="en-US" sz="16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5440" lvl="1" indent="-172720" algn="l">
              <a:lnSpc>
                <a:spcPts val="1920"/>
              </a:lnSpc>
              <a:buFont typeface="Arial" panose="020B0604020202020204"/>
              <a:buChar char="•"/>
            </a:pPr>
            <a:r>
              <a:rPr lang="en-US" sz="1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Can start simple and get smarter over time.</a:t>
            </a:r>
            <a:endParaRPr lang="en-US" sz="16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644813" y="6299331"/>
            <a:ext cx="6170354" cy="3142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25"/>
              </a:lnSpc>
            </a:pPr>
            <a:r>
              <a:rPr lang="en-US" sz="1800" b="1">
                <a:solidFill>
                  <a:srgbClr val="000000"/>
                </a:solidFill>
                <a:latin typeface="Arial Bold" panose="020B0802020202020204"/>
                <a:ea typeface="Arial Bold" panose="020B0802020202020204"/>
                <a:cs typeface="Arial Bold" panose="020B0802020202020204"/>
                <a:sym typeface="Arial Bold" panose="020B0802020202020204"/>
              </a:rPr>
              <a:t>4. Travel Trouble? No Problem!</a:t>
            </a:r>
            <a:endParaRPr lang="en-US" sz="1800" b="1">
              <a:solidFill>
                <a:srgbClr val="000000"/>
              </a:solidFill>
              <a:latin typeface="Arial Bold" panose="020B0802020202020204"/>
              <a:ea typeface="Arial Bold" panose="020B0802020202020204"/>
              <a:cs typeface="Arial Bold" panose="020B0802020202020204"/>
              <a:sym typeface="Arial Bold" panose="020B0802020202020204"/>
            </a:endParaRPr>
          </a:p>
          <a:p>
            <a:pPr marL="345440" lvl="1" indent="-172720" algn="l">
              <a:lnSpc>
                <a:spcPts val="2685"/>
              </a:lnSpc>
              <a:buFont typeface="Arial" panose="020B0604020202020204"/>
              <a:buChar char="•"/>
            </a:pPr>
            <a:r>
              <a:rPr lang="en-US" sz="1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Your flight to Bangalore gets delayed.</a:t>
            </a:r>
            <a:endParaRPr lang="en-US" sz="16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5440" lvl="1" indent="-172720" algn="l">
              <a:lnSpc>
                <a:spcPts val="2685"/>
              </a:lnSpc>
              <a:buFont typeface="Arial" panose="020B0604020202020204"/>
              <a:buChar char="•"/>
            </a:pPr>
            <a:r>
              <a:rPr lang="en-US" sz="1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  Your meeting was right after landing…</a:t>
            </a:r>
            <a:endParaRPr lang="en-US" sz="16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algn="l">
              <a:lnSpc>
                <a:spcPts val="2685"/>
              </a:lnSpc>
            </a:pPr>
            <a:r>
              <a:rPr lang="en-US" sz="1600" b="1">
                <a:solidFill>
                  <a:srgbClr val="000000"/>
                </a:solidFill>
                <a:latin typeface="Arial Bold" panose="020B0802020202020204"/>
                <a:ea typeface="Arial Bold" panose="020B0802020202020204"/>
                <a:cs typeface="Arial Bold" panose="020B0802020202020204"/>
                <a:sym typeface="Arial Bold" panose="020B0802020202020204"/>
              </a:rPr>
              <a:t> ⟶   Your assistant:</a:t>
            </a:r>
            <a:endParaRPr lang="en-US" sz="1600" b="1">
              <a:solidFill>
                <a:srgbClr val="000000"/>
              </a:solidFill>
              <a:latin typeface="Arial Bold" panose="020B0802020202020204"/>
              <a:ea typeface="Arial Bold" panose="020B0802020202020204"/>
              <a:cs typeface="Arial Bold" panose="020B0802020202020204"/>
              <a:sym typeface="Arial Bold" panose="020B0802020202020204"/>
            </a:endParaRPr>
          </a:p>
          <a:p>
            <a:pPr marL="345440" lvl="1" indent="-172720" algn="l">
              <a:lnSpc>
                <a:spcPts val="2685"/>
              </a:lnSpc>
              <a:buFont typeface="Arial" panose="020B0604020202020204"/>
              <a:buChar char="•"/>
            </a:pPr>
            <a:r>
              <a:rPr lang="en-US" sz="1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“Flight delayed. I’ve pushed your call by 45 mins and updated the invite + texted attendees.”</a:t>
            </a:r>
            <a:endParaRPr lang="en-US" sz="16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algn="l">
              <a:lnSpc>
                <a:spcPts val="2685"/>
              </a:lnSpc>
            </a:pPr>
            <a:r>
              <a:rPr lang="en-US" sz="1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⟶   </a:t>
            </a:r>
            <a:r>
              <a:rPr lang="en-US" sz="1600" b="1">
                <a:solidFill>
                  <a:srgbClr val="000000"/>
                </a:solidFill>
                <a:latin typeface="Arial Bold" panose="020B0802020202020204"/>
                <a:ea typeface="Arial Bold" panose="020B0802020202020204"/>
                <a:cs typeface="Arial Bold" panose="020B0802020202020204"/>
                <a:sym typeface="Arial Bold" panose="020B0802020202020204"/>
              </a:rPr>
              <a:t>Done via:</a:t>
            </a:r>
            <a:endParaRPr lang="en-US" sz="1600" b="1">
              <a:solidFill>
                <a:srgbClr val="000000"/>
              </a:solidFill>
              <a:latin typeface="Arial Bold" panose="020B0802020202020204"/>
              <a:ea typeface="Arial Bold" panose="020B0802020202020204"/>
              <a:cs typeface="Arial Bold" panose="020B0802020202020204"/>
              <a:sym typeface="Arial Bold" panose="020B0802020202020204"/>
            </a:endParaRPr>
          </a:p>
          <a:p>
            <a:pPr marL="345440" lvl="1" indent="-172720" algn="l">
              <a:lnSpc>
                <a:spcPts val="2685"/>
              </a:lnSpc>
              <a:buFont typeface="Arial" panose="020B0604020202020204"/>
              <a:buChar char="•"/>
            </a:pPr>
            <a:r>
              <a:rPr lang="en-US" sz="1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Flight status API + calendar rescheduler + Twilio (SMS)</a:t>
            </a:r>
            <a:endParaRPr lang="en-US" sz="16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5440" lvl="1" indent="-172720" algn="l">
              <a:lnSpc>
                <a:spcPts val="2685"/>
              </a:lnSpc>
              <a:buFont typeface="Arial" panose="020B0604020202020204"/>
              <a:buChar char="•"/>
            </a:pPr>
            <a:r>
              <a:rPr lang="en-US" sz="16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It’s not magic. It’s API + prediction + common sense logic.</a:t>
            </a:r>
            <a:endParaRPr lang="en-US" sz="160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778774" y="9471337"/>
            <a:ext cx="12259045" cy="53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1" i="1">
                <a:solidFill>
                  <a:srgbClr val="000000"/>
                </a:solidFill>
                <a:latin typeface="Times New Roman Bold Italics" panose="02030802070405090303"/>
                <a:ea typeface="Times New Roman Bold Italics" panose="02030802070405090303"/>
                <a:cs typeface="Times New Roman Bold Italics" panose="02030802070405090303"/>
                <a:sym typeface="Times New Roman Bold Italics" panose="02030802070405090303"/>
              </a:rPr>
              <a:t>“It works like logic, feels like magic — and forgets what you shouldn’t have to.”</a:t>
            </a:r>
            <a:endParaRPr lang="en-US" sz="2800" b="1" i="1">
              <a:solidFill>
                <a:srgbClr val="000000"/>
              </a:solidFill>
              <a:latin typeface="Times New Roman Bold Italics" panose="02030802070405090303"/>
              <a:ea typeface="Times New Roman Bold Italics" panose="02030802070405090303"/>
              <a:cs typeface="Times New Roman Bold Italics" panose="02030802070405090303"/>
              <a:sym typeface="Times New Roman Bold Italics" panose="02030802070405090303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4894</Words>
  <Application>WPS Presentation</Application>
  <PresentationFormat>On-screen Show (4:3)</PresentationFormat>
  <Paragraphs>190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23" baseType="lpstr">
      <vt:lpstr>Arial</vt:lpstr>
      <vt:lpstr>SimSun</vt:lpstr>
      <vt:lpstr>Wingdings</vt:lpstr>
      <vt:lpstr>Poppins</vt:lpstr>
      <vt:lpstr>Poppins Bold</vt:lpstr>
      <vt:lpstr>Poppins Semi-Bold</vt:lpstr>
      <vt:lpstr>Times New Roman Bold</vt:lpstr>
      <vt:lpstr>Arial Bold</vt:lpstr>
      <vt:lpstr>Poppins Italics</vt:lpstr>
      <vt:lpstr>Arial</vt:lpstr>
      <vt:lpstr>Times New Roman Bold Italics</vt:lpstr>
      <vt:lpstr>Arial Italics</vt:lpstr>
      <vt:lpstr>Arial Bold Italics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HACKADEMIA_PPT_TEMPLATE.pptx</dc:title>
  <dc:creator/>
  <cp:lastModifiedBy>Uday R</cp:lastModifiedBy>
  <cp:revision>2</cp:revision>
  <dcterms:created xsi:type="dcterms:W3CDTF">2006-08-16T00:00:00Z</dcterms:created>
  <dcterms:modified xsi:type="dcterms:W3CDTF">2025-07-20T17:56:30Z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EEBE1214D98D4582BC095046B1403446_12</vt:lpwstr>
  </property>
  <property fmtid="{D5CDD505-2E9C-101B-9397-08002B2CF9AE}" pid="3" name="KSOProductBuildVer">
    <vt:lpwstr>1033-12.2.0.21931</vt:lpwstr>
  </property>
</Properties>
</file>